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9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Futura"/>
          <a:ea typeface="Futura"/>
          <a:cs typeface="Futura"/>
        </a:font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utura"/>
          <a:ea typeface="Futura"/>
          <a:cs typeface="Futura"/>
        </a:font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B771"/>
              </a:solidFill>
              <a:prstDash val="solid"/>
              <a:miter lim="400000"/>
            </a:ln>
          </a:left>
          <a:right>
            <a:ln w="25400" cap="flat">
              <a:solidFill>
                <a:srgbClr val="FFB771"/>
              </a:solidFill>
              <a:prstDash val="solid"/>
              <a:miter lim="400000"/>
            </a:ln>
          </a:right>
          <a:top>
            <a:ln w="25400" cap="flat">
              <a:solidFill>
                <a:srgbClr val="FFB771"/>
              </a:solidFill>
              <a:prstDash val="solid"/>
              <a:miter lim="400000"/>
            </a:ln>
          </a:top>
          <a:bottom>
            <a:ln w="25400" cap="flat">
              <a:solidFill>
                <a:srgbClr val="FFB771"/>
              </a:solidFill>
              <a:prstDash val="solid"/>
              <a:miter lim="400000"/>
            </a:ln>
          </a:bottom>
          <a:insideH>
            <a:ln w="25400" cap="flat">
              <a:solidFill>
                <a:srgbClr val="FFB771"/>
              </a:solidFill>
              <a:prstDash val="solid"/>
              <a:miter lim="400000"/>
            </a:ln>
          </a:insideH>
          <a:insideV>
            <a:ln w="25400" cap="flat">
              <a:solidFill>
                <a:srgbClr val="FFB771"/>
              </a:solidFill>
              <a:prstDash val="solid"/>
              <a:miter lim="400000"/>
            </a:ln>
          </a:insideV>
        </a:tcBdr>
        <a:fill>
          <a:solidFill>
            <a:srgbClr val="F7A81E"/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0713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9" name="Shape 5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Last updated: 1/5/17 (for PS 10.1 release)</a:t>
            </a:r>
          </a:p>
        </p:txBody>
      </p:sp>
    </p:spTree>
    <p:extLst>
      <p:ext uri="{BB962C8B-B14F-4D97-AF65-F5344CB8AC3E}">
        <p14:creationId xmlns:p14="http://schemas.microsoft.com/office/powerpoint/2010/main" val="3174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412464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5" name="Shape 5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3529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325597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6" name="Shape 7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56994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+mn-lt"/>
                <a:ea typeface="+mn-ea"/>
                <a:cs typeface="+mn-cs"/>
                <a:sym typeface="Verdana"/>
              </a:rPr>
              <a:t>enter notes</a:t>
            </a:r>
          </a:p>
        </p:txBody>
      </p:sp>
    </p:spTree>
    <p:extLst>
      <p:ext uri="{BB962C8B-B14F-4D97-AF65-F5344CB8AC3E}">
        <p14:creationId xmlns:p14="http://schemas.microsoft.com/office/powerpoint/2010/main" val="190301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powerschooluniversity.com" TargetMode="Externa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f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3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20" name="Shape 120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21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xfrm>
            <a:off x="546100" y="1905000"/>
            <a:ext cx="5971117" cy="6809052"/>
          </a:xfrm>
          <a:prstGeom prst="rect">
            <a:avLst/>
          </a:prstGeom>
        </p:spPr>
        <p:txBody>
          <a:bodyPr/>
          <a:lstStyle>
            <a:lvl1pPr marL="592666" indent="-592666"/>
            <a:lvl2pPr marL="1100666" indent="-592666">
              <a:buChar char="-"/>
            </a:lvl2pPr>
            <a:lvl3pPr marL="1608666" indent="-592666">
              <a:buFont typeface="Zapf Dingbats"/>
              <a:buChar char="✦"/>
            </a:lvl3pPr>
            <a:lvl4pPr marL="2116666" indent="-592666">
              <a:buFont typeface="Thonburi"/>
              <a:buChar char="๏"/>
            </a:lvl4pPr>
            <a:lvl5pPr marL="2624666" indent="-592666">
              <a:buFont typeface="Zapf Dingbats"/>
              <a:buChar char="❖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igh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6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33" name="Shape 133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34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6527800" y="1911350"/>
            <a:ext cx="6011334" cy="6972300"/>
          </a:xfrm>
          <a:prstGeom prst="rect">
            <a:avLst/>
          </a:prstGeom>
        </p:spPr>
        <p:txBody>
          <a:bodyPr/>
          <a:lstStyle>
            <a:lvl1pPr marL="592666" indent="-592666"/>
            <a:lvl2pPr marL="1100666" indent="-592666">
              <a:buChar char="-"/>
            </a:lvl2pPr>
            <a:lvl3pPr marL="1608666" indent="-592666">
              <a:buFont typeface="Zapf Dingbats"/>
              <a:buChar char="✦"/>
            </a:lvl3pPr>
            <a:lvl4pPr marL="2116666" indent="-592666">
              <a:buFont typeface="Thonburi"/>
              <a:buChar char="๏"/>
            </a:lvl4pPr>
            <a:lvl5pPr marL="2624666" indent="-592666">
              <a:buFont typeface="Zapf Dingbats"/>
              <a:buChar char="❖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9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46" name="Shape 146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47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1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58" name="Shape 158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59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p by Step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lu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915" y="1896578"/>
            <a:ext cx="762001" cy="8077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70" name="Shape 170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71" name="ps_logo_horizontal_whit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Horizontal Gradient Bar 102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" name="Shape 174"/>
          <p:cNvSpPr>
            <a:spLocks noGrp="1"/>
          </p:cNvSpPr>
          <p:nvPr>
            <p:ph type="body" sz="quarter" idx="13"/>
          </p:nvPr>
        </p:nvSpPr>
        <p:spPr>
          <a:xfrm>
            <a:off x="1503015" y="2048978"/>
            <a:ext cx="10109201" cy="5080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1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4"/>
          </p:nvPr>
        </p:nvSpPr>
        <p:spPr>
          <a:xfrm>
            <a:off x="1503015" y="3369778"/>
            <a:ext cx="10109201" cy="5080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2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5"/>
          </p:nvPr>
        </p:nvSpPr>
        <p:spPr>
          <a:xfrm>
            <a:off x="1503015" y="4690578"/>
            <a:ext cx="10109201" cy="5080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3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6"/>
          </p:nvPr>
        </p:nvSpPr>
        <p:spPr>
          <a:xfrm>
            <a:off x="1503015" y="6011378"/>
            <a:ext cx="10109201" cy="5080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4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7"/>
          </p:nvPr>
        </p:nvSpPr>
        <p:spPr>
          <a:xfrm>
            <a:off x="1503015" y="7332178"/>
            <a:ext cx="10109201" cy="508001"/>
          </a:xfrm>
          <a:prstGeom prst="rect">
            <a:avLst/>
          </a:prstGeom>
        </p:spPr>
        <p:txBody>
          <a:bodyPr lIns="38100" tIns="38100" rIns="38100" bIns="38100">
            <a:spAutoFit/>
          </a:bodyPr>
          <a:lstStyle>
            <a:lvl1pPr marL="0" indent="0">
              <a:buSzTx/>
              <a:buNone/>
            </a:lvl1pPr>
          </a:lstStyle>
          <a:p>
            <a:r>
              <a:t>Step 5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8"/>
          </p:nvPr>
        </p:nvSpPr>
        <p:spPr>
          <a:xfrm>
            <a:off x="597505" y="1966428"/>
            <a:ext cx="718821" cy="7188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 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9"/>
          </p:nvPr>
        </p:nvSpPr>
        <p:spPr>
          <a:xfrm>
            <a:off x="597505" y="3264368"/>
            <a:ext cx="718821" cy="7188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20"/>
          </p:nvPr>
        </p:nvSpPr>
        <p:spPr>
          <a:xfrm>
            <a:off x="597505" y="4587709"/>
            <a:ext cx="718821" cy="7188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21"/>
          </p:nvPr>
        </p:nvSpPr>
        <p:spPr>
          <a:xfrm>
            <a:off x="597505" y="5911049"/>
            <a:ext cx="718821" cy="7188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4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22"/>
          </p:nvPr>
        </p:nvSpPr>
        <p:spPr>
          <a:xfrm>
            <a:off x="597505" y="7234388"/>
            <a:ext cx="718821" cy="7188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5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546100" y="723900"/>
            <a:ext cx="11988800" cy="8077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p by Ste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92" name="Shape 192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93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Shape 196"/>
          <p:cNvSpPr>
            <a:spLocks noGrp="1"/>
          </p:cNvSpPr>
          <p:nvPr>
            <p:ph type="body" sz="quarter" idx="13"/>
          </p:nvPr>
        </p:nvSpPr>
        <p:spPr>
          <a:xfrm>
            <a:off x="7313512" y="593569"/>
            <a:ext cx="718821" cy="718821"/>
          </a:xfrm>
          <a:prstGeom prst="ellipse">
            <a:avLst/>
          </a:prstGeom>
          <a:solidFill>
            <a:srgbClr val="62BAB8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 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4"/>
          </p:nvPr>
        </p:nvSpPr>
        <p:spPr>
          <a:xfrm>
            <a:off x="8399233" y="593569"/>
            <a:ext cx="718820" cy="7188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quarter" idx="15"/>
          </p:nvPr>
        </p:nvSpPr>
        <p:spPr>
          <a:xfrm>
            <a:off x="9484954" y="593569"/>
            <a:ext cx="718821" cy="7188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6"/>
          </p:nvPr>
        </p:nvSpPr>
        <p:spPr>
          <a:xfrm>
            <a:off x="10570674" y="593569"/>
            <a:ext cx="718821" cy="7188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4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7"/>
          </p:nvPr>
        </p:nvSpPr>
        <p:spPr>
          <a:xfrm>
            <a:off x="11656395" y="593569"/>
            <a:ext cx="718821" cy="718821"/>
          </a:xfrm>
          <a:prstGeom prst="ellipse">
            <a:avLst/>
          </a:prstGeom>
          <a:solidFill>
            <a:srgbClr val="A0A0A0"/>
          </a:solidFill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5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11988800" cy="6972300"/>
          </a:xfrm>
          <a:prstGeom prst="rect">
            <a:avLst/>
          </a:prstGeom>
        </p:spPr>
        <p:txBody>
          <a:bodyPr/>
          <a:lstStyle>
            <a:lvl1pPr marL="508000"/>
            <a:lvl2pPr marL="1016000"/>
            <a:lvl3pPr marL="1524000"/>
            <a:lvl4pPr marL="2032000"/>
            <a:lvl5pPr marL="25400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4"/>
          </p:nvPr>
        </p:nvSpPr>
        <p:spPr>
          <a:xfrm>
            <a:off x="1039321" y="4673600"/>
            <a:ext cx="1308101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5"/>
          </p:nvPr>
        </p:nvSpPr>
        <p:spPr>
          <a:xfrm>
            <a:off x="6845300" y="4673600"/>
            <a:ext cx="1308100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6"/>
          </p:nvPr>
        </p:nvSpPr>
        <p:spPr>
          <a:xfrm>
            <a:off x="1039321" y="6692900"/>
            <a:ext cx="1308101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7"/>
          </p:nvPr>
        </p:nvSpPr>
        <p:spPr>
          <a:xfrm>
            <a:off x="6845300" y="6692900"/>
            <a:ext cx="1308100" cy="1282700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D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8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9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sz="quarter" idx="20"/>
          </p:nvPr>
        </p:nvSpPr>
        <p:spPr>
          <a:xfrm>
            <a:off x="2836706" y="504825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21"/>
          </p:nvPr>
        </p:nvSpPr>
        <p:spPr>
          <a:xfrm>
            <a:off x="2836706" y="709930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22"/>
          </p:nvPr>
        </p:nvSpPr>
        <p:spPr>
          <a:xfrm>
            <a:off x="8681375" y="504825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23"/>
          </p:nvPr>
        </p:nvSpPr>
        <p:spPr>
          <a:xfrm>
            <a:off x="8681375" y="7099300"/>
            <a:ext cx="373699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Mat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6073588" y="4616025"/>
            <a:ext cx="85762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 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3"/>
          </p:nvPr>
        </p:nvSpPr>
        <p:spPr>
          <a:xfrm>
            <a:off x="876300" y="18923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B8E070"/>
          </a:solidFill>
          <a:ln w="88900">
            <a:solidFill>
              <a:srgbClr val="7DB556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4"/>
          </p:nvPr>
        </p:nvSpPr>
        <p:spPr>
          <a:xfrm>
            <a:off x="1282700" y="22098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5"/>
          </p:nvPr>
        </p:nvSpPr>
        <p:spPr>
          <a:xfrm>
            <a:off x="876300" y="35814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FFC764"/>
          </a:solidFill>
          <a:ln w="88900">
            <a:solidFill>
              <a:srgbClr val="F7A81E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6"/>
          </p:nvPr>
        </p:nvSpPr>
        <p:spPr>
          <a:xfrm>
            <a:off x="1282700" y="39497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7"/>
          </p:nvPr>
        </p:nvSpPr>
        <p:spPr>
          <a:xfrm>
            <a:off x="876300" y="53213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8"/>
          </p:nvPr>
        </p:nvSpPr>
        <p:spPr>
          <a:xfrm>
            <a:off x="1282700" y="56896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9"/>
          </p:nvPr>
        </p:nvSpPr>
        <p:spPr>
          <a:xfrm>
            <a:off x="876300" y="7061200"/>
            <a:ext cx="5130800" cy="1422400"/>
          </a:xfrm>
          <a:prstGeom prst="roundRect">
            <a:avLst>
              <a:gd name="adj" fmla="val 50000"/>
            </a:avLst>
          </a:prstGeom>
          <a:solidFill>
            <a:srgbClr val="FF958D"/>
          </a:solidFill>
          <a:ln w="88900">
            <a:solidFill>
              <a:srgbClr val="E14854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20"/>
          </p:nvPr>
        </p:nvSpPr>
        <p:spPr>
          <a:xfrm>
            <a:off x="1282700" y="74295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D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sz="quarter" idx="21"/>
          </p:nvPr>
        </p:nvSpPr>
        <p:spPr>
          <a:xfrm>
            <a:off x="6972300" y="18923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22"/>
          </p:nvPr>
        </p:nvSpPr>
        <p:spPr>
          <a:xfrm>
            <a:off x="7327900" y="22098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sz="quarter" idx="23"/>
          </p:nvPr>
        </p:nvSpPr>
        <p:spPr>
          <a:xfrm>
            <a:off x="6972300" y="36322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24"/>
          </p:nvPr>
        </p:nvSpPr>
        <p:spPr>
          <a:xfrm>
            <a:off x="7327900" y="39497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25"/>
          </p:nvPr>
        </p:nvSpPr>
        <p:spPr>
          <a:xfrm>
            <a:off x="6972300" y="53721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26"/>
          </p:nvPr>
        </p:nvSpPr>
        <p:spPr>
          <a:xfrm>
            <a:off x="7327900" y="56896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sz="quarter" idx="27"/>
          </p:nvPr>
        </p:nvSpPr>
        <p:spPr>
          <a:xfrm>
            <a:off x="6972300" y="7112000"/>
            <a:ext cx="5130800" cy="1422400"/>
          </a:xfrm>
          <a:prstGeom prst="roundRect">
            <a:avLst>
              <a:gd name="adj" fmla="val 50000"/>
            </a:avLst>
          </a:prstGeom>
          <a:ln w="88900">
            <a:solidFill>
              <a:srgbClr val="A0A0A0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28"/>
          </p:nvPr>
        </p:nvSpPr>
        <p:spPr>
          <a:xfrm>
            <a:off x="7327900" y="74295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4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quarter" idx="29"/>
          </p:nvPr>
        </p:nvSpPr>
        <p:spPr>
          <a:xfrm>
            <a:off x="2099733" y="23812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sz="quarter" idx="30"/>
          </p:nvPr>
        </p:nvSpPr>
        <p:spPr>
          <a:xfrm>
            <a:off x="2099733" y="41211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sz="quarter" idx="31"/>
          </p:nvPr>
        </p:nvSpPr>
        <p:spPr>
          <a:xfrm>
            <a:off x="2099733" y="58610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sz="quarter" idx="32"/>
          </p:nvPr>
        </p:nvSpPr>
        <p:spPr>
          <a:xfrm>
            <a:off x="2099733" y="7600950"/>
            <a:ext cx="35136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sz="quarter" idx="33"/>
          </p:nvPr>
        </p:nvSpPr>
        <p:spPr>
          <a:xfrm>
            <a:off x="8153400" y="2389716"/>
            <a:ext cx="351365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34"/>
          </p:nvPr>
        </p:nvSpPr>
        <p:spPr>
          <a:xfrm>
            <a:off x="8153400" y="4116916"/>
            <a:ext cx="3646178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35"/>
          </p:nvPr>
        </p:nvSpPr>
        <p:spPr>
          <a:xfrm>
            <a:off x="8153400" y="5856816"/>
            <a:ext cx="3646178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quarter" idx="36"/>
          </p:nvPr>
        </p:nvSpPr>
        <p:spPr>
          <a:xfrm>
            <a:off x="8153400" y="7596716"/>
            <a:ext cx="351365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quarter" idx="37"/>
          </p:nvPr>
        </p:nvSpPr>
        <p:spPr>
          <a:xfrm>
            <a:off x="-12722" y="950324"/>
            <a:ext cx="13073062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1- Matching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True/Fals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4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Tr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7729146" y="5384800"/>
            <a:ext cx="4220556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57200">
              <a:defRPr sz="9000" b="1">
                <a:solidFill>
                  <a:srgbClr val="042C40"/>
                </a:solidFill>
              </a:defRPr>
            </a:lvl1pPr>
          </a:lstStyle>
          <a:p>
            <a:r>
              <a:t>True!</a:t>
            </a:r>
          </a:p>
        </p:txBody>
      </p:sp>
      <p:pic>
        <p:nvPicPr>
          <p:cNvPr id="300" name="Tr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75733"/>
            <a:ext cx="130048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4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04" name="Shape 304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ransitio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radientStri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191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46100" y="725319"/>
            <a:ext cx="11963400" cy="107928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948277" y="5130800"/>
            <a:ext cx="4726695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57200">
              <a:defRPr sz="9000" b="1">
                <a:solidFill>
                  <a:srgbClr val="042C40"/>
                </a:solidFill>
              </a:defRPr>
            </a:lvl1pPr>
          </a:lstStyle>
          <a:p>
            <a:r>
              <a:t>False!</a:t>
            </a:r>
          </a:p>
        </p:txBody>
      </p:sp>
      <p:pic>
        <p:nvPicPr>
          <p:cNvPr id="312" name="Fal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73666"/>
            <a:ext cx="130048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4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Fill-i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889000" y="7279530"/>
            <a:ext cx="5130800" cy="931020"/>
          </a:xfrm>
          <a:prstGeom prst="roundRect">
            <a:avLst>
              <a:gd name="adj" fmla="val 34102"/>
            </a:avLst>
          </a:prstGeom>
          <a:solidFill>
            <a:srgbClr val="99DCCE"/>
          </a:solidFill>
          <a:ln w="88900">
            <a:solidFill>
              <a:srgbClr val="62BAB8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889000" y="8424118"/>
            <a:ext cx="5130800" cy="931020"/>
          </a:xfrm>
          <a:prstGeom prst="roundRect">
            <a:avLst>
              <a:gd name="adj" fmla="val 34102"/>
            </a:avLst>
          </a:prstGeom>
          <a:solidFill>
            <a:srgbClr val="99DCCE"/>
          </a:solidFill>
          <a:ln w="88900">
            <a:solidFill>
              <a:srgbClr val="62BAB8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889000" y="6136530"/>
            <a:ext cx="5130800" cy="931020"/>
          </a:xfrm>
          <a:prstGeom prst="roundRect">
            <a:avLst>
              <a:gd name="adj" fmla="val 34102"/>
            </a:avLst>
          </a:prstGeom>
          <a:solidFill>
            <a:srgbClr val="99DCCE"/>
          </a:solidFill>
          <a:ln w="88900">
            <a:solidFill>
              <a:srgbClr val="62BAB8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295400" y="6208712"/>
            <a:ext cx="6731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327" name="Shape 327"/>
          <p:cNvSpPr/>
          <p:nvPr/>
        </p:nvSpPr>
        <p:spPr>
          <a:xfrm>
            <a:off x="1295400" y="7344990"/>
            <a:ext cx="6731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328" name="Shape 328"/>
          <p:cNvSpPr/>
          <p:nvPr/>
        </p:nvSpPr>
        <p:spPr>
          <a:xfrm>
            <a:off x="1295400" y="8483227"/>
            <a:ext cx="6731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329" name="Shape 329"/>
          <p:cNvSpPr/>
          <p:nvPr/>
        </p:nvSpPr>
        <p:spPr>
          <a:xfrm>
            <a:off x="2112433" y="6400800"/>
            <a:ext cx="3513652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30" name="Shape 330"/>
          <p:cNvSpPr/>
          <p:nvPr/>
        </p:nvSpPr>
        <p:spPr>
          <a:xfrm>
            <a:off x="2112433" y="7535490"/>
            <a:ext cx="35136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31" name="Shape 331"/>
          <p:cNvSpPr/>
          <p:nvPr/>
        </p:nvSpPr>
        <p:spPr>
          <a:xfrm>
            <a:off x="2112433" y="8682880"/>
            <a:ext cx="35136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32" name="Shape 332"/>
          <p:cNvSpPr/>
          <p:nvPr/>
        </p:nvSpPr>
        <p:spPr>
          <a:xfrm>
            <a:off x="6086288" y="7244925"/>
            <a:ext cx="85762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 </a:t>
            </a:r>
          </a:p>
        </p:txBody>
      </p:sp>
      <p:sp>
        <p:nvSpPr>
          <p:cNvPr id="333" name="Shape 333"/>
          <p:cNvSpPr/>
          <p:nvPr/>
        </p:nvSpPr>
        <p:spPr>
          <a:xfrm>
            <a:off x="6959600" y="7272387"/>
            <a:ext cx="5130800" cy="931020"/>
          </a:xfrm>
          <a:prstGeom prst="roundRect">
            <a:avLst>
              <a:gd name="adj" fmla="val 34102"/>
            </a:avLst>
          </a:prstGeom>
          <a:ln w="88900">
            <a:solidFill>
              <a:srgbClr val="A0A0A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959600" y="8416974"/>
            <a:ext cx="5130800" cy="931020"/>
          </a:xfrm>
          <a:prstGeom prst="roundRect">
            <a:avLst>
              <a:gd name="adj" fmla="val 34102"/>
            </a:avLst>
          </a:prstGeom>
          <a:ln w="88900">
            <a:solidFill>
              <a:srgbClr val="A0A0A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6959600" y="6129387"/>
            <a:ext cx="5130800" cy="931020"/>
          </a:xfrm>
          <a:prstGeom prst="roundRect">
            <a:avLst>
              <a:gd name="adj" fmla="val 34102"/>
            </a:avLst>
          </a:prstGeom>
          <a:ln w="88900">
            <a:solidFill>
              <a:srgbClr val="A0A0A0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366000" y="6201568"/>
            <a:ext cx="6731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1</a:t>
            </a:r>
          </a:p>
        </p:txBody>
      </p:sp>
      <p:sp>
        <p:nvSpPr>
          <p:cNvPr id="337" name="Shape 337"/>
          <p:cNvSpPr/>
          <p:nvPr/>
        </p:nvSpPr>
        <p:spPr>
          <a:xfrm>
            <a:off x="7366000" y="7337846"/>
            <a:ext cx="6731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2</a:t>
            </a:r>
          </a:p>
        </p:txBody>
      </p:sp>
      <p:sp>
        <p:nvSpPr>
          <p:cNvPr id="338" name="Shape 338"/>
          <p:cNvSpPr/>
          <p:nvPr/>
        </p:nvSpPr>
        <p:spPr>
          <a:xfrm>
            <a:off x="7366000" y="8476084"/>
            <a:ext cx="67310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3</a:t>
            </a:r>
          </a:p>
        </p:txBody>
      </p:sp>
      <p:sp>
        <p:nvSpPr>
          <p:cNvPr id="339" name="Shape 339"/>
          <p:cNvSpPr/>
          <p:nvPr/>
        </p:nvSpPr>
        <p:spPr>
          <a:xfrm>
            <a:off x="8183033" y="6393656"/>
            <a:ext cx="35136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40" name="Shape 340"/>
          <p:cNvSpPr/>
          <p:nvPr/>
        </p:nvSpPr>
        <p:spPr>
          <a:xfrm>
            <a:off x="8183033" y="7528346"/>
            <a:ext cx="35136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41" name="Shape 341"/>
          <p:cNvSpPr/>
          <p:nvPr/>
        </p:nvSpPr>
        <p:spPr>
          <a:xfrm>
            <a:off x="8183033" y="8675737"/>
            <a:ext cx="35136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42" name="Shape 342"/>
          <p:cNvSpPr/>
          <p:nvPr/>
        </p:nvSpPr>
        <p:spPr>
          <a:xfrm>
            <a:off x="12156888" y="7021881"/>
            <a:ext cx="85762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 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3"/>
          </p:nvPr>
        </p:nvSpPr>
        <p:spPr>
          <a:xfrm>
            <a:off x="1032793" y="711200"/>
            <a:ext cx="10939214" cy="2295525"/>
          </a:xfrm>
          <a:prstGeom prst="roundRect">
            <a:avLst>
              <a:gd name="adj" fmla="val 49793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body" sz="quarter" idx="14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xfrm>
            <a:off x="12700000" y="9296400"/>
            <a:ext cx="308075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Sequ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/>
          </p:cNvSpPr>
          <p:nvPr>
            <p:ph type="body" sz="quarter" idx="13"/>
          </p:nvPr>
        </p:nvSpPr>
        <p:spPr>
          <a:xfrm>
            <a:off x="1943100" y="1638300"/>
            <a:ext cx="9093200" cy="12192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4"/>
          </p:nvPr>
        </p:nvSpPr>
        <p:spPr>
          <a:xfrm>
            <a:off x="1943100" y="3187700"/>
            <a:ext cx="9093200" cy="12192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body" sz="quarter" idx="15"/>
          </p:nvPr>
        </p:nvSpPr>
        <p:spPr>
          <a:xfrm>
            <a:off x="1943100" y="4737100"/>
            <a:ext cx="9093200" cy="12192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6"/>
          </p:nvPr>
        </p:nvSpPr>
        <p:spPr>
          <a:xfrm>
            <a:off x="1943100" y="6286500"/>
            <a:ext cx="9093200" cy="12192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7"/>
          </p:nvPr>
        </p:nvSpPr>
        <p:spPr>
          <a:xfrm>
            <a:off x="1943100" y="7835900"/>
            <a:ext cx="9093200" cy="12192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8"/>
          </p:nvPr>
        </p:nvSpPr>
        <p:spPr>
          <a:xfrm>
            <a:off x="3329608" y="2009775"/>
            <a:ext cx="702848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9"/>
          </p:nvPr>
        </p:nvSpPr>
        <p:spPr>
          <a:xfrm>
            <a:off x="3342308" y="3565525"/>
            <a:ext cx="71175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sz="quarter" idx="20"/>
          </p:nvPr>
        </p:nvSpPr>
        <p:spPr>
          <a:xfrm>
            <a:off x="3342308" y="5114925"/>
            <a:ext cx="71175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61" name="Shape 361"/>
          <p:cNvSpPr>
            <a:spLocks noGrp="1"/>
          </p:cNvSpPr>
          <p:nvPr>
            <p:ph type="body" sz="quarter" idx="21"/>
          </p:nvPr>
        </p:nvSpPr>
        <p:spPr>
          <a:xfrm>
            <a:off x="3342308" y="6664325"/>
            <a:ext cx="7003083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sz="quarter" idx="22"/>
          </p:nvPr>
        </p:nvSpPr>
        <p:spPr>
          <a:xfrm>
            <a:off x="3329608" y="8213725"/>
            <a:ext cx="7142952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sz="quarter" idx="23"/>
          </p:nvPr>
        </p:nvSpPr>
        <p:spPr>
          <a:xfrm>
            <a:off x="2298700" y="18415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sz="quarter" idx="24"/>
          </p:nvPr>
        </p:nvSpPr>
        <p:spPr>
          <a:xfrm>
            <a:off x="2298700" y="33909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25"/>
          </p:nvPr>
        </p:nvSpPr>
        <p:spPr>
          <a:xfrm>
            <a:off x="2298700" y="49403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sz="quarter" idx="26"/>
          </p:nvPr>
        </p:nvSpPr>
        <p:spPr>
          <a:xfrm>
            <a:off x="2298700" y="64897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D</a:t>
            </a:r>
          </a:p>
        </p:txBody>
      </p:sp>
      <p:sp>
        <p:nvSpPr>
          <p:cNvPr id="367" name="Shape 367"/>
          <p:cNvSpPr>
            <a:spLocks noGrp="1"/>
          </p:cNvSpPr>
          <p:nvPr>
            <p:ph type="body" sz="quarter" idx="27"/>
          </p:nvPr>
        </p:nvSpPr>
        <p:spPr>
          <a:xfrm>
            <a:off x="2298700" y="8039100"/>
            <a:ext cx="673100" cy="812800"/>
          </a:xfrm>
          <a:prstGeom prst="rect">
            <a:avLst/>
          </a:prstGeom>
        </p:spPr>
        <p:txBody>
          <a:bodyPr lIns="38100" tIns="38100" rIns="38100" bIns="38100" anchor="ctr"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quarter" idx="28"/>
          </p:nvPr>
        </p:nvSpPr>
        <p:spPr>
          <a:xfrm>
            <a:off x="967871" y="1758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69" name="Shape 369"/>
          <p:cNvSpPr>
            <a:spLocks noGrp="1"/>
          </p:cNvSpPr>
          <p:nvPr>
            <p:ph type="body" sz="quarter" idx="29"/>
          </p:nvPr>
        </p:nvSpPr>
        <p:spPr>
          <a:xfrm>
            <a:off x="967871" y="730250"/>
            <a:ext cx="11043658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70" name="Shape 370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Hot sp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/>
          </p:cNvSpPr>
          <p:nvPr>
            <p:ph type="body" sz="half" idx="13"/>
          </p:nvPr>
        </p:nvSpPr>
        <p:spPr>
          <a:xfrm>
            <a:off x="1032793" y="711200"/>
            <a:ext cx="10939214" cy="3022600"/>
          </a:xfrm>
          <a:prstGeom prst="roundRect">
            <a:avLst>
              <a:gd name="adj" fmla="val 50000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4"/>
          </p:nvPr>
        </p:nvSpPr>
        <p:spPr>
          <a:xfrm>
            <a:off x="980571" y="9759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79" name="Shape 379"/>
          <p:cNvSpPr>
            <a:spLocks noGrp="1"/>
          </p:cNvSpPr>
          <p:nvPr>
            <p:ph type="body" sz="quarter" idx="15"/>
          </p:nvPr>
        </p:nvSpPr>
        <p:spPr>
          <a:xfrm>
            <a:off x="1841738" y="19113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iew - Multiple Respons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body" sz="half" idx="13"/>
          </p:nvPr>
        </p:nvSpPr>
        <p:spPr>
          <a:xfrm>
            <a:off x="1032793" y="431800"/>
            <a:ext cx="10939214" cy="2571750"/>
          </a:xfrm>
          <a:prstGeom prst="roundRect">
            <a:avLst>
              <a:gd name="adj" fmla="val 49877"/>
            </a:avLst>
          </a:prstGeom>
          <a:solidFill>
            <a:srgbClr val="99DCCE"/>
          </a:solidFill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4"/>
          </p:nvPr>
        </p:nvSpPr>
        <p:spPr>
          <a:xfrm>
            <a:off x="980571" y="696543"/>
            <a:ext cx="11043658" cy="533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1</a:t>
            </a:r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5"/>
          </p:nvPr>
        </p:nvSpPr>
        <p:spPr>
          <a:xfrm>
            <a:off x="1005454" y="3306233"/>
            <a:ext cx="1308101" cy="1282701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A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sz="quarter" idx="16"/>
          </p:nvPr>
        </p:nvSpPr>
        <p:spPr>
          <a:xfrm>
            <a:off x="2802840" y="3680883"/>
            <a:ext cx="373699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sz="quarter" idx="17"/>
          </p:nvPr>
        </p:nvSpPr>
        <p:spPr>
          <a:xfrm>
            <a:off x="1009688" y="4842933"/>
            <a:ext cx="1308101" cy="1282701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B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8"/>
          </p:nvPr>
        </p:nvSpPr>
        <p:spPr>
          <a:xfrm>
            <a:off x="2807073" y="5217583"/>
            <a:ext cx="3736993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9"/>
          </p:nvPr>
        </p:nvSpPr>
        <p:spPr>
          <a:xfrm>
            <a:off x="1005454" y="6366933"/>
            <a:ext cx="1308101" cy="1282701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C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sz="quarter" idx="20"/>
          </p:nvPr>
        </p:nvSpPr>
        <p:spPr>
          <a:xfrm>
            <a:off x="2802840" y="6741583"/>
            <a:ext cx="373699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sz="quarter" idx="21"/>
          </p:nvPr>
        </p:nvSpPr>
        <p:spPr>
          <a:xfrm>
            <a:off x="1005454" y="7916333"/>
            <a:ext cx="1308101" cy="1282701"/>
          </a:xfrm>
          <a:prstGeom prst="roundRect">
            <a:avLst>
              <a:gd name="adj" fmla="val 49505"/>
            </a:avLst>
          </a:prstGeom>
          <a:ln w="88900">
            <a:solidFill>
              <a:srgbClr val="62BAB8"/>
            </a:solidFill>
          </a:ln>
        </p:spPr>
        <p:txBody>
          <a:bodyPr lIns="38100" tIns="38100" rIns="38100" bIns="38100" anchor="ctr"/>
          <a:lstStyle>
            <a:lvl1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t>D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sz="quarter" idx="22"/>
          </p:nvPr>
        </p:nvSpPr>
        <p:spPr>
          <a:xfrm>
            <a:off x="2802840" y="8290983"/>
            <a:ext cx="3736992" cy="406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spcBef>
                <a:spcPts val="0"/>
              </a:spcBef>
              <a:buSzTx/>
              <a:buNone/>
              <a:defRPr sz="2000">
                <a:solidFill>
                  <a:srgbClr val="042C40"/>
                </a:solidFill>
              </a:defRPr>
            </a:lvl1pPr>
          </a:lstStyle>
          <a:p>
            <a:r>
              <a:t>Answer Text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sz="quarter" idx="23"/>
          </p:nvPr>
        </p:nvSpPr>
        <p:spPr>
          <a:xfrm>
            <a:off x="1841738" y="1593850"/>
            <a:ext cx="9321324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None/>
              <a:defRPr>
                <a:solidFill>
                  <a:srgbClr val="042C40"/>
                </a:solidFill>
              </a:defRPr>
            </a:lvl1pPr>
          </a:lstStyle>
          <a:p>
            <a:r>
              <a:t>Question Text</a:t>
            </a:r>
          </a:p>
        </p:txBody>
      </p:sp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Ke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2427" y="0"/>
            <a:ext cx="8572373" cy="64292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9" name="Group 409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406" name="Shape 406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407" name="ps_logo_horizontal_whit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Horizontal Gradient Bar 102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560374" y="1905000"/>
            <a:ext cx="11885626" cy="6972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hapes (DO NOT U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5"/>
          <p:cNvGrpSpPr/>
          <p:nvPr/>
        </p:nvGrpSpPr>
        <p:grpSpPr>
          <a:xfrm>
            <a:off x="0" y="9169400"/>
            <a:ext cx="13006121" cy="584200"/>
            <a:chOff x="0" y="0"/>
            <a:chExt cx="13006120" cy="584200"/>
          </a:xfrm>
        </p:grpSpPr>
        <p:sp>
          <p:nvSpPr>
            <p:cNvPr id="432" name="Shape 432"/>
            <p:cNvSpPr/>
            <p:nvPr/>
          </p:nvSpPr>
          <p:spPr>
            <a:xfrm>
              <a:off x="0" y="0"/>
              <a:ext cx="13004800" cy="584200"/>
            </a:xfrm>
            <a:prstGeom prst="rect">
              <a:avLst/>
            </a:prstGeom>
            <a:solidFill>
              <a:srgbClr val="36439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433" name="Pearson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7882" y="0"/>
              <a:ext cx="1958239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4" name="Always Learning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262023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6" name="Screen shot 2011-03-10 at 9.35.39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04800" y="8769350"/>
            <a:ext cx="13477702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6629400" y="4368800"/>
            <a:ext cx="1270000" cy="12700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4470400" y="7785100"/>
            <a:ext cx="1270000" cy="1270000"/>
          </a:xfrm>
          <a:prstGeom prst="roundRect">
            <a:avLst>
              <a:gd name="adj" fmla="val 15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4470400" y="6134100"/>
            <a:ext cx="1270000" cy="1270000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4470400" y="44958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4457700" y="25654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2" name="Shape 442"/>
          <p:cNvSpPr/>
          <p:nvPr/>
        </p:nvSpPr>
        <p:spPr>
          <a:xfrm>
            <a:off x="6629400" y="61341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6629400" y="7759700"/>
            <a:ext cx="1270000" cy="1270000"/>
          </a:xfrm>
          <a:prstGeom prst="leftRightArrow">
            <a:avLst>
              <a:gd name="adj1" fmla="val 32000"/>
              <a:gd name="adj2" fmla="val 44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747005" y="2755900"/>
            <a:ext cx="857623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Text</a:t>
            </a:r>
          </a:p>
        </p:txBody>
      </p:sp>
      <p:sp>
        <p:nvSpPr>
          <p:cNvPr id="445" name="Shape 445"/>
          <p:cNvSpPr/>
          <p:nvPr/>
        </p:nvSpPr>
        <p:spPr>
          <a:xfrm>
            <a:off x="6629400" y="28448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9220200" y="7772400"/>
            <a:ext cx="1270000" cy="1270000"/>
          </a:xfrm>
          <a:prstGeom prst="wedgeEllipseCallout">
            <a:avLst>
              <a:gd name="adj1" fmla="val -70000"/>
              <a:gd name="adj2" fmla="val 50000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8470900" y="6134100"/>
            <a:ext cx="1905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80" y="0"/>
                </a:moveTo>
                <a:cubicBezTo>
                  <a:pt x="8489" y="0"/>
                  <a:pt x="7200" y="1934"/>
                  <a:pt x="7200" y="4320"/>
                </a:cubicBezTo>
                <a:lnTo>
                  <a:pt x="7200" y="8640"/>
                </a:lnTo>
                <a:lnTo>
                  <a:pt x="0" y="10800"/>
                </a:lnTo>
                <a:lnTo>
                  <a:pt x="7200" y="12960"/>
                </a:lnTo>
                <a:lnTo>
                  <a:pt x="7200" y="17280"/>
                </a:lnTo>
                <a:cubicBezTo>
                  <a:pt x="7200" y="19666"/>
                  <a:pt x="8489" y="21600"/>
                  <a:pt x="10080" y="21600"/>
                </a:cubicBezTo>
                <a:lnTo>
                  <a:pt x="18720" y="21600"/>
                </a:lnTo>
                <a:cubicBezTo>
                  <a:pt x="20311" y="21600"/>
                  <a:pt x="21600" y="19666"/>
                  <a:pt x="21600" y="17280"/>
                </a:cubicBezTo>
                <a:lnTo>
                  <a:pt x="21600" y="4320"/>
                </a:lnTo>
                <a:cubicBezTo>
                  <a:pt x="21600" y="1934"/>
                  <a:pt x="20311" y="0"/>
                  <a:pt x="18720" y="0"/>
                </a:cubicBezTo>
                <a:lnTo>
                  <a:pt x="1008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9111579" y="4432300"/>
            <a:ext cx="1207842" cy="1148726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9111579" y="2908300"/>
            <a:ext cx="1207842" cy="1148726"/>
          </a:xfrm>
          <a:prstGeom prst="pentagon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457200" y="4288366"/>
            <a:ext cx="1435100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655" y="11520"/>
                </a:lnTo>
                <a:lnTo>
                  <a:pt x="1473" y="12960"/>
                </a:lnTo>
                <a:lnTo>
                  <a:pt x="2455" y="216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451" name="Table 451"/>
          <p:cNvGraphicFramePr/>
          <p:nvPr/>
        </p:nvGraphicFramePr>
        <p:xfrm>
          <a:off x="1257300" y="4762500"/>
          <a:ext cx="10477500" cy="372110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3492500"/>
                <a:gridCol w="3492500"/>
                <a:gridCol w="3492500"/>
              </a:tblGrid>
              <a:tr h="124036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124036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124036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2400">
                          <a:latin typeface="+mn-lt"/>
                          <a:ea typeface="+mn-ea"/>
                          <a:cs typeface="+mn-cs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508000" y="749300"/>
            <a:ext cx="11988800" cy="965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3" name="Shape 453"/>
          <p:cNvSpPr>
            <a:spLocks noGrp="1"/>
          </p:cNvSpPr>
          <p:nvPr>
            <p:ph type="sldNum" sz="quarter" idx="2"/>
          </p:nvPr>
        </p:nvSpPr>
        <p:spPr>
          <a:xfrm>
            <a:off x="177800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0D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S_Logo_Vert_Bar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2200" y="3441700"/>
            <a:ext cx="635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ps_logo_vertical_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850" y="3986645"/>
            <a:ext cx="2247900" cy="1702955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xfrm>
            <a:off x="4229100" y="444500"/>
            <a:ext cx="8445500" cy="4343400"/>
          </a:xfrm>
          <a:prstGeom prst="rect">
            <a:avLst/>
          </a:prstGeom>
        </p:spPr>
        <p:txBody>
          <a:bodyPr lIns="0" tIns="0" rIns="0" bIns="0" anchor="b"/>
          <a:lstStyle>
            <a:lvl1pPr indent="-38100" defTabSz="457200">
              <a:lnSpc>
                <a:spcPts val="7100"/>
              </a:lnSpc>
              <a:tabLst>
                <a:tab pos="1244600" algn="l"/>
              </a:tabLst>
              <a:defRPr sz="6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3" name="Shape 463"/>
          <p:cNvSpPr>
            <a:spLocks noGrp="1"/>
          </p:cNvSpPr>
          <p:nvPr>
            <p:ph type="body" sz="quarter" idx="1"/>
          </p:nvPr>
        </p:nvSpPr>
        <p:spPr>
          <a:xfrm>
            <a:off x="4229100" y="5461000"/>
            <a:ext cx="8445500" cy="2870200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ts val="3900"/>
              </a:lnSpc>
              <a:spcBef>
                <a:spcPts val="200"/>
              </a:spcBef>
              <a:buSzTx/>
              <a:buNone/>
              <a:tabLst>
                <a:tab pos="1244600" algn="l"/>
              </a:tabLst>
              <a:defRPr sz="3300" b="1">
                <a:solidFill>
                  <a:srgbClr val="FFFFFF"/>
                </a:solidFill>
                <a:latin typeface="+mj-lt"/>
                <a:ea typeface="+mj-ea"/>
                <a:cs typeface="+mj-cs"/>
                <a:sym typeface="Roboto"/>
              </a:defRPr>
            </a:lvl1pPr>
            <a:lvl2pPr marL="0" indent="0" defTabSz="457200">
              <a:lnSpc>
                <a:spcPts val="3900"/>
              </a:lnSpc>
              <a:spcBef>
                <a:spcPts val="200"/>
              </a:spcBef>
              <a:buSzTx/>
              <a:buNone/>
              <a:tabLst>
                <a:tab pos="1244600" algn="l"/>
              </a:tabLst>
              <a:defRPr sz="3300" i="1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indent="0" defTabSz="457200">
              <a:lnSpc>
                <a:spcPts val="3600"/>
              </a:lnSpc>
              <a:spcBef>
                <a:spcPts val="200"/>
              </a:spcBef>
              <a:buSzTx/>
              <a:buNone/>
              <a:tabLst>
                <a:tab pos="1244600" algn="l"/>
              </a:tabLst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indent="0" defTabSz="457200">
              <a:lnSpc>
                <a:spcPts val="3600"/>
              </a:lnSpc>
              <a:spcBef>
                <a:spcPts val="200"/>
              </a:spcBef>
              <a:buSzTx/>
              <a:buNone/>
              <a:tabLst>
                <a:tab pos="1244600" algn="l"/>
              </a:tabLst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indent="0" defTabSz="457200">
              <a:lnSpc>
                <a:spcPts val="3600"/>
              </a:lnSpc>
              <a:spcBef>
                <a:spcPts val="200"/>
              </a:spcBef>
              <a:buSzTx/>
              <a:buNone/>
              <a:tabLst>
                <a:tab pos="1244600" algn="l"/>
              </a:tabLst>
              <a:defRPr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xfrm>
            <a:off x="6325679" y="9242654"/>
            <a:ext cx="353442" cy="386892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57200">
              <a:lnSpc>
                <a:spcPts val="21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iner Intro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roup 474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471" name="Shape 471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472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5850" y="4372791"/>
            <a:ext cx="3213100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Trainer_bad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7111" y="2152650"/>
            <a:ext cx="7332949" cy="5082125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6970603" y="4347275"/>
            <a:ext cx="958627" cy="203201"/>
          </a:xfrm>
          <a:prstGeom prst="rect">
            <a:avLst/>
          </a:prstGeom>
          <a:solidFill>
            <a:srgbClr val="62BAB8"/>
          </a:solidFill>
          <a:ln w="152400">
            <a:solidFill>
              <a:srgbClr val="62BAB8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5849845" y="6121354"/>
            <a:ext cx="319969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 b="1">
                <a:latin typeface="+mj-lt"/>
                <a:ea typeface="+mj-ea"/>
                <a:cs typeface="+mj-cs"/>
                <a:sym typeface="Roboto"/>
              </a:defRPr>
            </a:lvl1pPr>
          </a:lstStyle>
          <a:p>
            <a:r>
              <a:t>&lt;Your name here&gt;</a:t>
            </a:r>
          </a:p>
        </p:txBody>
      </p:sp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sz="quarter" idx="1"/>
          </p:nvPr>
        </p:nvSpPr>
        <p:spPr>
          <a:xfrm>
            <a:off x="551764" y="2273258"/>
            <a:ext cx="4407511" cy="4673875"/>
          </a:xfrm>
          <a:prstGeom prst="rect">
            <a:avLst/>
          </a:prstGeom>
        </p:spPr>
        <p:txBody>
          <a:bodyPr lIns="0" tIns="0" rIns="0" bIns="0"/>
          <a:lstStyle>
            <a:lvl1pPr marL="508000"/>
            <a:lvl2pPr marL="1016000"/>
            <a:lvl3pPr marL="1524000"/>
            <a:lvl4pPr marL="2032000"/>
            <a:lvl5pPr marL="25400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 1">
    <p:bg>
      <p:bgPr>
        <a:solidFill>
          <a:srgbClr val="0D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s_logo_vertical_whit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9623" y="749300"/>
            <a:ext cx="2755901" cy="2087804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635000" y="3556000"/>
            <a:ext cx="11722100" cy="3136900"/>
          </a:xfrm>
          <a:prstGeom prst="rect">
            <a:avLst/>
          </a:prstGeom>
        </p:spPr>
        <p:txBody>
          <a:bodyPr lIns="0" tIns="0" rIns="0" bIns="0" anchor="ctr"/>
          <a:lstStyle>
            <a:lvl1pPr indent="-38100" algn="ctr" defTabSz="457200">
              <a:lnSpc>
                <a:spcPts val="6600"/>
              </a:lnSpc>
              <a:tabLst>
                <a:tab pos="1244600" algn="l"/>
              </a:tabLst>
              <a:defRPr sz="6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0" name="Shape 490"/>
          <p:cNvSpPr>
            <a:spLocks noGrp="1"/>
          </p:cNvSpPr>
          <p:nvPr>
            <p:ph type="sldNum" sz="quarter" idx="2"/>
          </p:nvPr>
        </p:nvSpPr>
        <p:spPr>
          <a:xfrm>
            <a:off x="6325679" y="9242654"/>
            <a:ext cx="353442" cy="386892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457200">
              <a:lnSpc>
                <a:spcPts val="2100"/>
              </a:lnSpc>
              <a:tabLst>
                <a:tab pos="1066800" algn="l"/>
              </a:tabLst>
              <a:defRPr sz="18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ransition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radientStri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191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546100" y="723900"/>
            <a:ext cx="12091128" cy="1943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urse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Evalua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Group 501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498" name="Shape 498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499" name="ps_logo_horizontal_whit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0" name="Horizontal Gradient Bar 102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2" name="Shape 502"/>
          <p:cNvSpPr/>
          <p:nvPr/>
        </p:nvSpPr>
        <p:spPr>
          <a:xfrm>
            <a:off x="546100" y="723900"/>
            <a:ext cx="119888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1pPr>
          </a:lstStyle>
          <a:p>
            <a:r>
              <a:t>Don’t forget!</a:t>
            </a:r>
          </a:p>
        </p:txBody>
      </p:sp>
      <p:sp>
        <p:nvSpPr>
          <p:cNvPr id="503" name="Shape 503"/>
          <p:cNvSpPr/>
          <p:nvPr/>
        </p:nvSpPr>
        <p:spPr>
          <a:xfrm>
            <a:off x="558800" y="1905000"/>
            <a:ext cx="11958881" cy="4928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pPr>
            <a:endParaRPr/>
          </a:p>
          <a:p>
            <a: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pPr>
            <a:r>
              <a:t>Navigate to </a:t>
            </a:r>
          </a:p>
          <a:p>
            <a:pPr algn="l" defTabSz="457200">
              <a:spcBef>
                <a:spcPts val="1800"/>
              </a:spcBef>
              <a:defRPr sz="2800" b="1">
                <a:solidFill>
                  <a:srgbClr val="133F91"/>
                </a:solidFill>
              </a:defRPr>
            </a:pPr>
            <a:r>
              <a:rPr u="sng">
                <a:hlinkClick r:id="rId5"/>
              </a:rPr>
              <a:t>http://powerschooluniversity.com</a:t>
            </a:r>
            <a:r>
              <a:t> </a:t>
            </a:r>
          </a:p>
          <a:p>
            <a:pPr algn="l" defTabSz="457200">
              <a:spcBef>
                <a:spcPts val="1800"/>
              </a:spcBef>
              <a:defRPr sz="2800">
                <a:solidFill>
                  <a:srgbClr val="000000"/>
                </a:solidFill>
              </a:defRPr>
            </a:pPr>
            <a:r>
              <a:t>and tell us what you think!</a:t>
            </a:r>
          </a:p>
        </p:txBody>
      </p:sp>
      <p:pic>
        <p:nvPicPr>
          <p:cNvPr id="504" name="My PSU Screenshot copy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7032" y="5490571"/>
            <a:ext cx="11349616" cy="183170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05" name="Shape 505"/>
          <p:cNvSpPr/>
          <p:nvPr/>
        </p:nvSpPr>
        <p:spPr>
          <a:xfrm>
            <a:off x="11250996" y="6218376"/>
            <a:ext cx="994257" cy="1158966"/>
          </a:xfrm>
          <a:prstGeom prst="roundRect">
            <a:avLst>
              <a:gd name="adj" fmla="val 14051"/>
            </a:avLst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6200588" y="4737100"/>
            <a:ext cx="857624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800"/>
            </a:lvl1pPr>
          </a:lstStyle>
          <a:p>
            <a:r>
              <a:t> </a:t>
            </a:r>
          </a:p>
        </p:txBody>
      </p:sp>
      <p:sp>
        <p:nvSpPr>
          <p:cNvPr id="507" name="Shape 507"/>
          <p:cNvSpPr/>
          <p:nvPr/>
        </p:nvSpPr>
        <p:spPr>
          <a:xfrm>
            <a:off x="3248940" y="8473016"/>
            <a:ext cx="647700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>
                <a:solidFill>
                  <a:srgbClr val="000000"/>
                </a:solidFill>
              </a:defRPr>
            </a:lvl1pPr>
          </a:lstStyle>
          <a:p>
            <a:r>
              <a:t>Copyright © 2017 PowerSchool Group LLC, or its affiliates. All rights reserved.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3334839" y="8747492"/>
            <a:ext cx="633512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500" b="1"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1pPr>
          </a:lstStyle>
          <a:p>
            <a:r>
              <a:t>PowerSchool University </a:t>
            </a:r>
          </a:p>
        </p:txBody>
      </p:sp>
      <p:pic>
        <p:nvPicPr>
          <p:cNvPr id="516" name="Tit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xfrm>
            <a:off x="1949450" y="4097866"/>
            <a:ext cx="9093200" cy="19431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18" name="Shape 518"/>
          <p:cNvSpPr>
            <a:spLocks noGrp="1"/>
          </p:cNvSpPr>
          <p:nvPr>
            <p:ph type="body" sz="quarter" idx="1"/>
          </p:nvPr>
        </p:nvSpPr>
        <p:spPr>
          <a:xfrm>
            <a:off x="1962150" y="6040966"/>
            <a:ext cx="9093200" cy="115826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SzTx/>
              <a:buNone/>
              <a:defRPr sz="3500" b="1"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1pPr>
            <a:lvl2pPr marL="0" indent="0" algn="ctr">
              <a:spcBef>
                <a:spcPts val="0"/>
              </a:spcBef>
              <a:buSzTx/>
              <a:buNone/>
              <a:defRPr sz="3000"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2pPr>
            <a:lvl3pPr marL="1524000">
              <a:defRPr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3pPr>
            <a:lvl4pPr marL="2032000">
              <a:defRPr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4pPr>
            <a:lvl5pPr marL="2540000">
              <a:defRPr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xfrm>
            <a:off x="12389569" y="8674100"/>
            <a:ext cx="404962" cy="381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ere's My PSU 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roup 544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541" name="Shape 541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542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3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5" name="Shape 545"/>
          <p:cNvSpPr/>
          <p:nvPr/>
        </p:nvSpPr>
        <p:spPr>
          <a:xfrm>
            <a:off x="546100" y="723900"/>
            <a:ext cx="119888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5000" b="1">
                <a:solidFill>
                  <a:srgbClr val="0D2D40"/>
                </a:solidFill>
                <a:latin typeface="+mj-lt"/>
                <a:ea typeface="+mj-ea"/>
                <a:cs typeface="+mj-cs"/>
                <a:sym typeface="Roboto"/>
              </a:defRPr>
            </a:lvl1pPr>
          </a:lstStyle>
          <a:p>
            <a:r>
              <a:t>Where’s my PSU Book?</a:t>
            </a:r>
          </a:p>
        </p:txBody>
      </p:sp>
      <p:pic>
        <p:nvPicPr>
          <p:cNvPr id="546" name="FINDPSUBOOK_slid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2334" y="-20320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hape 5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Transition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GradientStri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191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546100" y="723900"/>
            <a:ext cx="11912600" cy="1943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Transitio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radientStri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1910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546100" y="723900"/>
            <a:ext cx="12035830" cy="1943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696725" y="9296400"/>
            <a:ext cx="308075" cy="292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8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65" name="Shape 65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66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558800" y="1905000"/>
            <a:ext cx="11912600" cy="6782404"/>
          </a:xfrm>
          <a:prstGeom prst="rect">
            <a:avLst/>
          </a:prstGeom>
        </p:spPr>
        <p:txBody>
          <a:bodyPr/>
          <a:lstStyle>
            <a:lvl1pPr marL="508000"/>
            <a:lvl2pPr marL="1016000">
              <a:buChar char="-"/>
            </a:lvl2pPr>
            <a:lvl3pPr marL="1524000">
              <a:buFont typeface="Zapf Dingbats"/>
              <a:buChar char="✦"/>
            </a:lvl3pPr>
            <a:lvl4pPr marL="2032000">
              <a:buFont typeface="Thonburi"/>
              <a:buChar char="๏"/>
            </a:lvl4pPr>
            <a:lvl5pPr marL="2540000">
              <a:buFont typeface="Zapf Dingbats"/>
              <a:buChar char="❖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dcrumbs-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1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78" name="Shape 78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79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2" name="Shape 82"/>
          <p:cNvSpPr>
            <a:spLocks noGrp="1"/>
          </p:cNvSpPr>
          <p:nvPr>
            <p:ph type="body" sz="quarter" idx="13"/>
          </p:nvPr>
        </p:nvSpPr>
        <p:spPr>
          <a:xfrm>
            <a:off x="583454" y="8322733"/>
            <a:ext cx="11837891" cy="469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400"/>
            </a:lvl1pPr>
          </a:lstStyle>
          <a:p>
            <a:r>
              <a:t>Breadcrumbs &gt; Breadcrumbs &gt; Breadcrumbs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546100" y="1908019"/>
            <a:ext cx="11912601" cy="2074449"/>
          </a:xfrm>
          <a:prstGeom prst="rect">
            <a:avLst/>
          </a:prstGeom>
        </p:spPr>
        <p:txBody>
          <a:bodyPr/>
          <a:lstStyle>
            <a:lvl1pPr marL="508000"/>
            <a:lvl2pPr marL="1016000"/>
            <a:lvl3pPr marL="1524000"/>
            <a:lvl4pPr marL="2032000"/>
            <a:lvl5pPr marL="25400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dcrumbs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5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92" name="Shape 92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93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" name="Shape 96"/>
          <p:cNvSpPr>
            <a:spLocks noGrp="1"/>
          </p:cNvSpPr>
          <p:nvPr>
            <p:ph type="body" sz="quarter" idx="13"/>
          </p:nvPr>
        </p:nvSpPr>
        <p:spPr>
          <a:xfrm>
            <a:off x="583454" y="8322733"/>
            <a:ext cx="11837891" cy="469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400"/>
            </a:lvl1pPr>
          </a:lstStyle>
          <a:p>
            <a:r>
              <a:t>Breadcrumbs &gt; Breadcrumbs &gt; Breadcrumbs</a:t>
            </a:r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half" idx="1"/>
          </p:nvPr>
        </p:nvSpPr>
        <p:spPr>
          <a:xfrm>
            <a:off x="546100" y="1905000"/>
            <a:ext cx="5971117" cy="6809052"/>
          </a:xfrm>
          <a:prstGeom prst="rect">
            <a:avLst/>
          </a:prstGeom>
        </p:spPr>
        <p:txBody>
          <a:bodyPr/>
          <a:lstStyle>
            <a:lvl1pPr marL="592666" indent="-592666"/>
            <a:lvl2pPr marL="1100666" indent="-592666">
              <a:buChar char="-"/>
            </a:lvl2pPr>
            <a:lvl3pPr marL="1608666" indent="-592666">
              <a:buFont typeface="Zapf Dingbats"/>
              <a:buChar char="✦"/>
            </a:lvl3pPr>
            <a:lvl4pPr marL="2116666" indent="-592666">
              <a:buFont typeface="Thonburi"/>
              <a:buChar char="๏"/>
            </a:lvl4pPr>
            <a:lvl5pPr marL="2624666" indent="-592666">
              <a:buFont typeface="Zapf Dingbats"/>
              <a:buChar char="❖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eadcrumbs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9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106" name="Shape 106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07" name="ps_logo_horizontal_whit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Horizontal Gradient Bar 1024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" name="Shape 110"/>
          <p:cNvSpPr>
            <a:spLocks noGrp="1"/>
          </p:cNvSpPr>
          <p:nvPr>
            <p:ph type="body" sz="quarter" idx="13"/>
          </p:nvPr>
        </p:nvSpPr>
        <p:spPr>
          <a:xfrm>
            <a:off x="583454" y="8322733"/>
            <a:ext cx="11837891" cy="469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SzTx/>
              <a:buNone/>
              <a:defRPr sz="2400"/>
            </a:lvl1pPr>
          </a:lstStyle>
          <a:p>
            <a:r>
              <a:t>Breadcrumbs &gt; Breadcrumbs &gt; Breadcrumbs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6527800" y="1911350"/>
            <a:ext cx="6011334" cy="6972300"/>
          </a:xfrm>
          <a:prstGeom prst="rect">
            <a:avLst/>
          </a:prstGeom>
        </p:spPr>
        <p:txBody>
          <a:bodyPr/>
          <a:lstStyle>
            <a:lvl1pPr marL="592666" indent="-592666"/>
            <a:lvl2pPr marL="1100666" indent="-592666">
              <a:buChar char="-"/>
            </a:lvl2pPr>
            <a:lvl3pPr marL="1608666" indent="-592666">
              <a:buFont typeface="Zapf Dingbats"/>
              <a:buChar char="✦"/>
            </a:lvl3pPr>
            <a:lvl4pPr marL="2116666" indent="-592666">
              <a:buFont typeface="Thonburi"/>
              <a:buChar char="๏"/>
            </a:lvl4pPr>
            <a:lvl5pPr marL="2624666" indent="-592666">
              <a:buFont typeface="Zapf Dingbats"/>
              <a:buChar char="❖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genda.png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6"/>
          <p:cNvGrpSpPr/>
          <p:nvPr/>
        </p:nvGrpSpPr>
        <p:grpSpPr>
          <a:xfrm>
            <a:off x="0" y="9055100"/>
            <a:ext cx="13004800" cy="698500"/>
            <a:chOff x="0" y="0"/>
            <a:chExt cx="13004800" cy="698500"/>
          </a:xfrm>
        </p:grpSpPr>
        <p:sp>
          <p:nvSpPr>
            <p:cNvPr id="3" name="Shape 3"/>
            <p:cNvSpPr/>
            <p:nvPr/>
          </p:nvSpPr>
          <p:spPr>
            <a:xfrm>
              <a:off x="0" y="63500"/>
              <a:ext cx="13004800" cy="635000"/>
            </a:xfrm>
            <a:prstGeom prst="rect">
              <a:avLst/>
            </a:prstGeom>
            <a:solidFill>
              <a:srgbClr val="0D2D4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4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4" name="ps_logo_horizontal_white.pdf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042650" y="213989"/>
              <a:ext cx="1777937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Horizontal Gradient Bar 1024.pdf"/>
            <p:cNvPicPr>
              <a:picLocks noChangeAspect="1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0" y="0"/>
              <a:ext cx="13004800" cy="63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46100" y="723900"/>
            <a:ext cx="119888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46100" y="1905000"/>
            <a:ext cx="11963400" cy="697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3500" y="9296400"/>
            <a:ext cx="308075" cy="292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5" r:id="rId3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1" i="0" u="none" strike="noStrike" cap="none" spc="0" baseline="0">
          <a:ln>
            <a:noFill/>
          </a:ln>
          <a:solidFill>
            <a:srgbClr val="0D2D40"/>
          </a:solidFill>
          <a:uFillTx/>
          <a:latin typeface="+mj-lt"/>
          <a:ea typeface="+mj-ea"/>
          <a:cs typeface="+mj-cs"/>
          <a:sym typeface="Roboto"/>
        </a:defRPr>
      </a:lvl9pPr>
    </p:titleStyle>
    <p:bodyStyle>
      <a:lvl1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762000" marR="0" indent="-5080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ortal.bixbyps.org/teachers/pw.html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244600" algn="l"/>
              </a:tabLst>
            </a:pPr>
            <a:r>
              <a:t>PowerTeacher Pro for Teachers </a:t>
            </a:r>
          </a:p>
          <a:p>
            <a:pPr>
              <a:tabLst>
                <a:tab pos="1244600" algn="l"/>
              </a:tabLst>
            </a:pPr>
            <a:r>
              <a:t>Part 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Viewing and Adding Class Descriptions</a:t>
            </a:r>
          </a:p>
        </p:txBody>
      </p:sp>
      <p:sp>
        <p:nvSpPr>
          <p:cNvPr id="619" name="Shape 619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Settings &gt; Class Descriptions</a:t>
            </a:r>
          </a:p>
        </p:txBody>
      </p:sp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View class details and add a customized description or syllabus.</a:t>
            </a:r>
          </a:p>
        </p:txBody>
      </p:sp>
      <p:pic>
        <p:nvPicPr>
          <p:cNvPr id="621" name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8356" y="3005606"/>
            <a:ext cx="10604288" cy="473298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Setting Up Display Preferences</a:t>
            </a:r>
          </a:p>
        </p:txBody>
      </p:sp>
      <p:sp>
        <p:nvSpPr>
          <p:cNvPr id="624" name="Shape 6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Settings &gt; Display Settings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Customize the display settings to control how information appears in your gradebook.</a:t>
            </a:r>
          </a:p>
        </p:txBody>
      </p:sp>
      <p:pic>
        <p:nvPicPr>
          <p:cNvPr id="626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6" y="3179050"/>
            <a:ext cx="9169388" cy="488121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 your name &gt; Enable Accessibility View</a:t>
            </a:r>
          </a:p>
        </p:txBody>
      </p:sp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the Accessibility View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Enable a larger view of PowerTeacher Pro.</a:t>
            </a:r>
          </a:p>
        </p:txBody>
      </p:sp>
      <p:pic>
        <p:nvPicPr>
          <p:cNvPr id="631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455" y="3267761"/>
            <a:ext cx="11837890" cy="347631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32" name="Shape 632"/>
          <p:cNvSpPr/>
          <p:nvPr/>
        </p:nvSpPr>
        <p:spPr>
          <a:xfrm>
            <a:off x="9967527" y="4133179"/>
            <a:ext cx="2289768" cy="494240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lide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Shape 6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Teacher-Level Grading Preferences</a:t>
            </a:r>
          </a:p>
        </p:txBody>
      </p:sp>
      <p:sp>
        <p:nvSpPr>
          <p:cNvPr id="639" name="Shape 6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Teachers may configure traditional grade calculations for each section they teach, and may have access to edit weights and dropped score preferences </a:t>
            </a:r>
          </a:p>
          <a:p>
            <a:r>
              <a:t>Teachers may configure standards grades calculations for each section they teach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Traditional Grade Calculation Settings</a:t>
            </a:r>
          </a:p>
        </p:txBody>
      </p:sp>
      <p:sp>
        <p:nvSpPr>
          <p:cNvPr id="642" name="Shape 64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PowerTeacher Pro &gt; Settings &gt; Traditional Grade Calculations</a:t>
            </a:r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For each class, configure traditional grade calculations for each reporting term (permission to edit required from the district or school).</a:t>
            </a:r>
          </a:p>
        </p:txBody>
      </p:sp>
      <p:pic>
        <p:nvPicPr>
          <p:cNvPr id="644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2937" y="3437302"/>
            <a:ext cx="8898926" cy="462296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Standards Grade Calculation Settings</a:t>
            </a:r>
          </a:p>
        </p:txBody>
      </p:sp>
      <p:sp>
        <p:nvSpPr>
          <p:cNvPr id="647" name="Shape 64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PowerTeacher</a:t>
            </a:r>
            <a:r>
              <a:rPr dirty="0"/>
              <a:t> Pro &gt; Settings &gt; Standards Grade Calculations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For each class, configure standards grades calculations (permission to edit required from the district or school).</a:t>
            </a:r>
          </a:p>
        </p:txBody>
      </p:sp>
      <p:pic>
        <p:nvPicPr>
          <p:cNvPr id="649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8287" y="3061489"/>
            <a:ext cx="6584426" cy="513502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797182" y="3832031"/>
            <a:ext cx="22612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You will use Mean if you</a:t>
            </a:r>
            <a:r>
              <a:rPr kumimoji="0" lang="en-US" sz="1200" b="1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want to average your standards based assignments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4043" y="3715603"/>
            <a:ext cx="1680519" cy="2872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Mean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2713" y="5853528"/>
            <a:ext cx="226128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If using</a:t>
            </a:r>
            <a:r>
              <a:rPr kumimoji="0" lang="en-US" sz="1200" b="1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Mean, don’t sent anything here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8670" y="5329178"/>
            <a:ext cx="2244811" cy="2872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6443" y="5727958"/>
            <a:ext cx="1680519" cy="2872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Migration</a:t>
            </a:r>
          </a:p>
        </p:txBody>
      </p:sp>
      <p:sp>
        <p:nvSpPr>
          <p:cNvPr id="652" name="Shape 65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PowerTeacher &gt; PowerTeacher Pro</a:t>
            </a:r>
          </a:p>
        </p:txBody>
      </p:sp>
      <p:sp>
        <p:nvSpPr>
          <p:cNvPr id="653" name="Shape 6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Current-year data will be migrated from PowerTeacher Gradebook to PowerTeacher Pro.</a:t>
            </a:r>
          </a:p>
        </p:txBody>
      </p:sp>
      <p:pic>
        <p:nvPicPr>
          <p:cNvPr id="654" name="Screen Shot 2016-06-27 at 5.43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9106" y="3547070"/>
            <a:ext cx="4194163" cy="3980400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655" name="Screen Shot 2016-06-27 at 5.44.0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77078" y="3947387"/>
            <a:ext cx="4096134" cy="3895272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656" name="Screen Shot 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426" y="3227362"/>
            <a:ext cx="3828883" cy="3629076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Working with Assignments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Creating Categories</a:t>
            </a:r>
          </a:p>
        </p:txBody>
      </p:sp>
      <p:sp>
        <p:nvSpPr>
          <p:cNvPr id="666" name="Shape 66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Create &gt; Category</a:t>
            </a:r>
          </a:p>
        </p:txBody>
      </p:sp>
      <p:sp>
        <p:nvSpPr>
          <p:cNvPr id="667" name="Shape 6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categories to group assignments by type</a:t>
            </a:r>
          </a:p>
          <a:p>
            <a:r>
              <a:t>Use categories created at the district level</a:t>
            </a:r>
          </a:p>
          <a:p>
            <a:r>
              <a:t>Create and edit your own categories</a:t>
            </a:r>
          </a:p>
        </p:txBody>
      </p:sp>
      <p:pic>
        <p:nvPicPr>
          <p:cNvPr id="668" name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3195" y="3902633"/>
            <a:ext cx="6698410" cy="415763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2577" y="2932330"/>
            <a:ext cx="9267939" cy="43757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71" name="Shape 6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Viewing and Editing Categories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Categories</a:t>
            </a:r>
          </a:p>
        </p:txBody>
      </p:sp>
      <p:sp>
        <p:nvSpPr>
          <p:cNvPr id="673" name="Shape 673"/>
          <p:cNvSpPr/>
          <p:nvPr/>
        </p:nvSpPr>
        <p:spPr>
          <a:xfrm>
            <a:off x="601499" y="6207268"/>
            <a:ext cx="2664022" cy="1054101"/>
          </a:xfrm>
          <a:prstGeom prst="rect">
            <a:avLst/>
          </a:prstGeom>
          <a:solidFill>
            <a:srgbClr val="B8E070"/>
          </a:solidFill>
          <a:ln w="88900">
            <a:solidFill>
              <a:srgbClr val="7DB556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t>Edit a category</a:t>
            </a:r>
          </a:p>
        </p:txBody>
      </p:sp>
      <p:sp>
        <p:nvSpPr>
          <p:cNvPr id="674" name="Shape 674"/>
          <p:cNvSpPr/>
          <p:nvPr/>
        </p:nvSpPr>
        <p:spPr>
          <a:xfrm>
            <a:off x="597517" y="4375150"/>
            <a:ext cx="2671986" cy="1485900"/>
          </a:xfrm>
          <a:prstGeom prst="rect">
            <a:avLst/>
          </a:prstGeom>
          <a:solidFill>
            <a:srgbClr val="FFC764"/>
          </a:solidFill>
          <a:ln w="88900">
            <a:solidFill>
              <a:srgbClr val="F7A81E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t>View district-created categories </a:t>
            </a:r>
          </a:p>
        </p:txBody>
      </p:sp>
      <p:sp>
        <p:nvSpPr>
          <p:cNvPr id="675" name="Shape 675"/>
          <p:cNvSpPr/>
          <p:nvPr/>
        </p:nvSpPr>
        <p:spPr>
          <a:xfrm>
            <a:off x="601499" y="2962589"/>
            <a:ext cx="2664022" cy="1054101"/>
          </a:xfrm>
          <a:prstGeom prst="rect">
            <a:avLst/>
          </a:prstGeom>
          <a:solidFill>
            <a:srgbClr val="FF958D"/>
          </a:solidFill>
          <a:ln w="88900">
            <a:solidFill>
              <a:srgbClr val="E14854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t>Sort the list of categories</a:t>
            </a:r>
          </a:p>
        </p:txBody>
      </p:sp>
      <p:sp>
        <p:nvSpPr>
          <p:cNvPr id="676" name="Shape 676"/>
          <p:cNvSpPr/>
          <p:nvPr/>
        </p:nvSpPr>
        <p:spPr>
          <a:xfrm>
            <a:off x="3580288" y="3945637"/>
            <a:ext cx="1094005" cy="501146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6646661" y="4003364"/>
            <a:ext cx="507340" cy="392546"/>
          </a:xfrm>
          <a:prstGeom prst="rect">
            <a:avLst/>
          </a:prstGeom>
          <a:ln w="88900">
            <a:solidFill>
              <a:srgbClr val="F7A81E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12088252" y="4430546"/>
            <a:ext cx="507340" cy="501146"/>
          </a:xfrm>
          <a:prstGeom prst="rect">
            <a:avLst/>
          </a:prstGeom>
          <a:ln w="88900">
            <a:solidFill>
              <a:srgbClr val="7DB556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562" name="Shape 5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Getting </a:t>
            </a:r>
            <a:r>
              <a:rPr dirty="0"/>
              <a:t>Started</a:t>
            </a:r>
          </a:p>
          <a:p>
            <a:r>
              <a:rPr dirty="0"/>
              <a:t>Setting Up </a:t>
            </a:r>
            <a:r>
              <a:rPr dirty="0" err="1"/>
              <a:t>PowerTeacher</a:t>
            </a:r>
            <a:r>
              <a:rPr dirty="0"/>
              <a:t> Pro</a:t>
            </a:r>
          </a:p>
          <a:p>
            <a:r>
              <a:rPr dirty="0"/>
              <a:t>Working with Assignments</a:t>
            </a:r>
          </a:p>
          <a:p>
            <a:r>
              <a:rPr dirty="0"/>
              <a:t>Scoring Assignments</a:t>
            </a:r>
          </a:p>
          <a:p>
            <a:r>
              <a:rPr dirty="0"/>
              <a:t>Time for Review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Viewing the Assignment List</a:t>
            </a:r>
          </a:p>
        </p:txBody>
      </p:sp>
      <p:sp>
        <p:nvSpPr>
          <p:cNvPr id="686" name="Shape 68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Assignment List</a:t>
            </a:r>
          </a:p>
        </p:txBody>
      </p:sp>
      <p:pic>
        <p:nvPicPr>
          <p:cNvPr id="687" name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5226" y="1874875"/>
            <a:ext cx="9954348" cy="626208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Viewing the Scoresheet</a:t>
            </a:r>
          </a:p>
        </p:txBody>
      </p:sp>
      <p:sp>
        <p:nvSpPr>
          <p:cNvPr id="690" name="Shape 69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Scoresheet &gt; Show Assignments from Most Recent</a:t>
            </a:r>
          </a:p>
        </p:txBody>
      </p:sp>
      <p:pic>
        <p:nvPicPr>
          <p:cNvPr id="691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9229" y="2095764"/>
            <a:ext cx="9646342" cy="582030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Creating Assignments</a:t>
            </a:r>
          </a:p>
        </p:txBody>
      </p:sp>
      <p:sp>
        <p:nvSpPr>
          <p:cNvPr id="694" name="Shape 694"/>
          <p:cNvSpPr>
            <a:spLocks noGrp="1"/>
          </p:cNvSpPr>
          <p:nvPr>
            <p:ph type="body" sz="half" idx="1"/>
          </p:nvPr>
        </p:nvSpPr>
        <p:spPr>
          <a:xfrm>
            <a:off x="546100" y="1905000"/>
            <a:ext cx="4643363" cy="6809052"/>
          </a:xfrm>
          <a:prstGeom prst="rect">
            <a:avLst/>
          </a:prstGeom>
        </p:spPr>
        <p:txBody>
          <a:bodyPr/>
          <a:lstStyle/>
          <a:p>
            <a:pPr marL="508000" indent="-508000"/>
            <a:r>
              <a:t>Create an assignment for one, some, or all of your students or classes</a:t>
            </a:r>
          </a:p>
          <a:p>
            <a:pPr marL="508000" indent="-508000"/>
            <a:r>
              <a:t>Align standards to an assignment</a:t>
            </a:r>
          </a:p>
          <a:p>
            <a:pPr marL="508000" indent="-508000"/>
            <a:r>
              <a:t>Define when an assignment is published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idx="13"/>
          </p:nvPr>
        </p:nvSpPr>
        <p:spPr>
          <a:xfrm>
            <a:off x="583454" y="8322733"/>
            <a:ext cx="5772188" cy="469901"/>
          </a:xfrm>
          <a:prstGeom prst="rect">
            <a:avLst/>
          </a:prstGeom>
        </p:spPr>
        <p:txBody>
          <a:bodyPr/>
          <a:lstStyle/>
          <a:p>
            <a:r>
              <a:t>Create &gt; Assignment</a:t>
            </a:r>
          </a:p>
        </p:txBody>
      </p:sp>
      <p:pic>
        <p:nvPicPr>
          <p:cNvPr id="696" name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1478" y="1574800"/>
            <a:ext cx="6134101" cy="71882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2147" y="4073029"/>
            <a:ext cx="9000506" cy="39872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99" name="Shape 6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Duplicating Assignments</a:t>
            </a:r>
          </a:p>
        </p:txBody>
      </p:sp>
      <p:sp>
        <p:nvSpPr>
          <p:cNvPr id="700" name="Shape 70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Assignment List &gt; Edit icon &gt; Duplicate</a:t>
            </a:r>
          </a:p>
        </p:txBody>
      </p:sp>
      <p:sp>
        <p:nvSpPr>
          <p:cNvPr id="701" name="Shape 7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Duplicate new or existing assignments</a:t>
            </a:r>
          </a:p>
          <a:p>
            <a:r>
              <a:t>Duplicate assignments for multiple classes </a:t>
            </a:r>
          </a:p>
          <a:p>
            <a:r>
              <a:t>Use different due dates for different classes</a:t>
            </a:r>
          </a:p>
        </p:txBody>
      </p:sp>
      <p:sp>
        <p:nvSpPr>
          <p:cNvPr id="702" name="Shape 702"/>
          <p:cNvSpPr/>
          <p:nvPr/>
        </p:nvSpPr>
        <p:spPr>
          <a:xfrm>
            <a:off x="7064826" y="7431616"/>
            <a:ext cx="1235021" cy="609601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Assignment List or Scoresheet &gt; Gear icon &gt; Copy Assignments</a:t>
            </a:r>
          </a:p>
        </p:txBody>
      </p:sp>
      <p:sp>
        <p:nvSpPr>
          <p:cNvPr id="705" name="Shape 7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Copying Assignments</a:t>
            </a:r>
          </a:p>
        </p:txBody>
      </p:sp>
      <p:sp>
        <p:nvSpPr>
          <p:cNvPr id="706" name="Shape 7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Copy one, some, or all of the existing assignments in a selected term and class to other terms and classes.</a:t>
            </a:r>
          </a:p>
        </p:txBody>
      </p:sp>
      <p:pic>
        <p:nvPicPr>
          <p:cNvPr id="707" name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4454" y="3085450"/>
            <a:ext cx="8135892" cy="512259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Scoring Assignments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Entering Scores: Options</a:t>
            </a:r>
          </a:p>
        </p:txBody>
      </p:sp>
      <p:sp>
        <p:nvSpPr>
          <p:cNvPr id="719" name="Shape 7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Mark or score assignments using the following options:</a:t>
            </a:r>
          </a:p>
          <a:p>
            <a:r>
              <a:t>Direct entry</a:t>
            </a:r>
          </a:p>
          <a:p>
            <a:r>
              <a:t>Score Inspector</a:t>
            </a:r>
          </a:p>
          <a:p>
            <a:r>
              <a:t>Flags (score indicators)</a:t>
            </a:r>
          </a:p>
          <a:p>
            <a:r>
              <a:t>Special codes</a:t>
            </a:r>
          </a:p>
          <a:p>
            <a:r>
              <a:t>Hot keys (keyboard shortcuts)</a:t>
            </a:r>
          </a:p>
          <a:p>
            <a:r>
              <a:t>Comments</a:t>
            </a:r>
          </a:p>
          <a:p>
            <a:r>
              <a:t>Fill scores, flags, and comments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Score Inspector</a:t>
            </a:r>
          </a:p>
        </p:txBody>
      </p:sp>
      <p:sp>
        <p:nvSpPr>
          <p:cNvPr id="722" name="Shape 72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Why use the Score Inspector?</a:t>
            </a:r>
          </a:p>
          <a:p>
            <a:r>
              <a:t>Enter and edit scores </a:t>
            </a:r>
          </a:p>
          <a:p>
            <a:r>
              <a:t>Fill scores </a:t>
            </a:r>
          </a:p>
          <a:p>
            <a:r>
              <a:t>Enter comments</a:t>
            </a:r>
          </a:p>
          <a:p>
            <a:r>
              <a:t>Fill comments</a:t>
            </a:r>
          </a:p>
          <a:p>
            <a:r>
              <a:t>Use flags (missing, collected, late, incomplete, exempt, and absent)</a:t>
            </a:r>
          </a:p>
          <a:p>
            <a:r>
              <a:t>Use special codes</a:t>
            </a:r>
          </a:p>
        </p:txBody>
      </p:sp>
      <p:sp>
        <p:nvSpPr>
          <p:cNvPr id="723" name="Shape 72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Scoresheet &gt; (select a score cell)</a:t>
            </a:r>
          </a:p>
        </p:txBody>
      </p:sp>
      <p:pic>
        <p:nvPicPr>
          <p:cNvPr id="724" name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68" y="1736535"/>
            <a:ext cx="3341517" cy="632373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125" y="3568460"/>
            <a:ext cx="11474750" cy="298103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27" name="Shape 7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Fill Scores</a:t>
            </a:r>
          </a:p>
        </p:txBody>
      </p:sp>
      <p:sp>
        <p:nvSpPr>
          <p:cNvPr id="728" name="Shape 728"/>
          <p:cNvSpPr/>
          <p:nvPr/>
        </p:nvSpPr>
        <p:spPr>
          <a:xfrm>
            <a:off x="583454" y="8322733"/>
            <a:ext cx="118378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800"/>
              </a:spcBef>
              <a:defRPr sz="2400">
                <a:solidFill>
                  <a:srgbClr val="000000"/>
                </a:solidFill>
              </a:defRPr>
            </a:lvl1pPr>
          </a:lstStyle>
          <a:p>
            <a:r>
              <a:t>Grading &gt; Scoresheet &gt; (select a score cell)</a:t>
            </a:r>
          </a:p>
        </p:txBody>
      </p:sp>
      <p:sp>
        <p:nvSpPr>
          <p:cNvPr id="729" name="Shape 729"/>
          <p:cNvSpPr/>
          <p:nvPr/>
        </p:nvSpPr>
        <p:spPr>
          <a:xfrm>
            <a:off x="2770646" y="7124965"/>
            <a:ext cx="7539708" cy="622301"/>
          </a:xfrm>
          <a:prstGeom prst="rect">
            <a:avLst/>
          </a:prstGeom>
          <a:solidFill>
            <a:srgbClr val="FFC764"/>
          </a:solidFill>
          <a:ln w="88900">
            <a:solidFill>
              <a:srgbClr val="F7A81E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t>Fill all assignment scores for one student</a:t>
            </a:r>
          </a:p>
        </p:txBody>
      </p:sp>
      <p:sp>
        <p:nvSpPr>
          <p:cNvPr id="730" name="Shape 730"/>
          <p:cNvSpPr/>
          <p:nvPr/>
        </p:nvSpPr>
        <p:spPr>
          <a:xfrm>
            <a:off x="2897138" y="2264567"/>
            <a:ext cx="7286725" cy="622301"/>
          </a:xfrm>
          <a:prstGeom prst="rect">
            <a:avLst/>
          </a:prstGeom>
          <a:solidFill>
            <a:srgbClr val="FF958D"/>
          </a:solidFill>
          <a:ln w="88900">
            <a:solidFill>
              <a:srgbClr val="E14854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spcBef>
                <a:spcPts val="18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t>Fill students’ scores for one assignment</a:t>
            </a:r>
          </a:p>
        </p:txBody>
      </p:sp>
      <p:sp>
        <p:nvSpPr>
          <p:cNvPr id="731" name="Shape 731"/>
          <p:cNvSpPr/>
          <p:nvPr/>
        </p:nvSpPr>
        <p:spPr>
          <a:xfrm>
            <a:off x="11309527" y="4324363"/>
            <a:ext cx="923143" cy="734725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11323237" y="5137150"/>
            <a:ext cx="923144" cy="734724"/>
          </a:xfrm>
          <a:prstGeom prst="rect">
            <a:avLst/>
          </a:prstGeom>
          <a:ln w="88900">
            <a:solidFill>
              <a:srgbClr val="F7A81E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848" y="3827560"/>
            <a:ext cx="5439909" cy="4347845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Comments</a:t>
            </a:r>
          </a:p>
        </p:txBody>
      </p:sp>
      <p:sp>
        <p:nvSpPr>
          <p:cNvPr id="736" name="Shape 73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Scoresheet &gt; (select a score cell) &gt; Comment icon</a:t>
            </a:r>
          </a:p>
        </p:txBody>
      </p:sp>
      <p:sp>
        <p:nvSpPr>
          <p:cNvPr id="737" name="Shape 7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Enter comments manually or use the comment bank</a:t>
            </a:r>
          </a:p>
          <a:p>
            <a:r>
              <a:t>Use the smart text feature to personalize comments for one or more students</a:t>
            </a:r>
          </a:p>
        </p:txBody>
      </p:sp>
      <p:pic>
        <p:nvPicPr>
          <p:cNvPr id="738" name="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7352" y="3837506"/>
            <a:ext cx="4913583" cy="432795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39" name="Shape 739"/>
          <p:cNvSpPr/>
          <p:nvPr/>
        </p:nvSpPr>
        <p:spPr>
          <a:xfrm>
            <a:off x="1440724" y="6149449"/>
            <a:ext cx="479415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t>Enter a student’s name, then fill the comment to all empty cells to trigger the smart text function.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Getting Started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Marking Assignments: Methods</a:t>
            </a:r>
          </a:p>
        </p:txBody>
      </p:sp>
      <p:sp>
        <p:nvSpPr>
          <p:cNvPr id="742" name="Shape 74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Grading &gt; Assignment List (or) Scoresheet</a:t>
            </a:r>
          </a:p>
        </p:txBody>
      </p:sp>
      <p:sp>
        <p:nvSpPr>
          <p:cNvPr id="743" name="Shape 7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Mark or score assignments using the following methods:</a:t>
            </a:r>
          </a:p>
          <a:p>
            <a:r>
              <a:t>Score a single assignment on the Assignments page</a:t>
            </a:r>
          </a:p>
          <a:p>
            <a:r>
              <a:t>Use the Scoresheet to score multiple assignments</a:t>
            </a:r>
          </a:p>
        </p:txBody>
      </p:sp>
      <p:pic>
        <p:nvPicPr>
          <p:cNvPr id="744" name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2062" y="4347096"/>
            <a:ext cx="5896876" cy="361100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7757120" y="4406900"/>
            <a:ext cx="1275160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/>
            </a:lvl1pPr>
          </a:lstStyle>
          <a:p>
            <a:pPr>
              <a:defRPr sz="1200"/>
            </a:pPr>
            <a:r>
              <a:rPr sz="14400"/>
              <a:t>}</a:t>
            </a:r>
          </a:p>
        </p:txBody>
      </p:sp>
      <p:sp>
        <p:nvSpPr>
          <p:cNvPr id="759" name="Shape 759"/>
          <p:cNvSpPr/>
          <p:nvPr/>
        </p:nvSpPr>
        <p:spPr>
          <a:xfrm>
            <a:off x="9258944" y="5461000"/>
            <a:ext cx="557512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#1</a:t>
            </a:r>
          </a:p>
        </p:txBody>
      </p:sp>
      <p:grpSp>
        <p:nvGrpSpPr>
          <p:cNvPr id="762" name="Group 762"/>
          <p:cNvGrpSpPr/>
          <p:nvPr/>
        </p:nvGrpSpPr>
        <p:grpSpPr>
          <a:xfrm>
            <a:off x="2613347" y="6883400"/>
            <a:ext cx="1465933" cy="2324100"/>
            <a:chOff x="0" y="0"/>
            <a:chExt cx="1465932" cy="2324100"/>
          </a:xfrm>
        </p:grpSpPr>
        <p:sp>
          <p:nvSpPr>
            <p:cNvPr id="760" name="Shape 760"/>
            <p:cNvSpPr/>
            <p:nvPr/>
          </p:nvSpPr>
          <p:spPr>
            <a:xfrm>
              <a:off x="0" y="1054100"/>
              <a:ext cx="335906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r>
                <a:t>#2</a:t>
              </a:r>
            </a:p>
          </p:txBody>
        </p:sp>
        <p:sp>
          <p:nvSpPr>
            <p:cNvPr id="761" name="Shape 761"/>
            <p:cNvSpPr/>
            <p:nvPr/>
          </p:nvSpPr>
          <p:spPr>
            <a:xfrm>
              <a:off x="190772" y="0"/>
              <a:ext cx="1275161" cy="2324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>
                <a:defRPr sz="14400"/>
              </a:lvl1pPr>
            </a:lstStyle>
            <a:p>
              <a:r>
                <a:t>{</a:t>
              </a:r>
            </a:p>
          </p:txBody>
        </p:sp>
      </p:grpSp>
      <p:sp>
        <p:nvSpPr>
          <p:cNvPr id="763" name="Shape 763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64" name="Shape 764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1</a:t>
            </a:r>
          </a:p>
        </p:txBody>
      </p:sp>
      <p:sp>
        <p:nvSpPr>
          <p:cNvPr id="765" name="Shape 765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do you click to add a new assignment?</a:t>
            </a:r>
          </a:p>
        </p:txBody>
      </p:sp>
      <p:pic>
        <p:nvPicPr>
          <p:cNvPr id="766" name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4184289"/>
            <a:ext cx="9588500" cy="5029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4184289"/>
            <a:ext cx="9588500" cy="502920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69" name="Shape 769"/>
          <p:cNvSpPr/>
          <p:nvPr/>
        </p:nvSpPr>
        <p:spPr>
          <a:xfrm>
            <a:off x="8641181" y="4128695"/>
            <a:ext cx="1578456" cy="712844"/>
          </a:xfrm>
          <a:prstGeom prst="ellipse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  <p:sp>
        <p:nvSpPr>
          <p:cNvPr id="770" name="Shape 770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71" name="Shape 77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1</a:t>
            </a:r>
          </a:p>
        </p:txBody>
      </p:sp>
      <p:sp>
        <p:nvSpPr>
          <p:cNvPr id="772" name="Shape 772"/>
          <p:cNvSpPr>
            <a:spLocks noGrp="1"/>
          </p:cNvSpPr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do you click to add a new assignment?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75" name="Shape 77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</a:t>
            </a:r>
          </a:p>
        </p:txBody>
      </p:sp>
      <p:sp>
        <p:nvSpPr>
          <p:cNvPr id="776" name="Shape 776"/>
          <p:cNvSpPr>
            <a:spLocks noGrp="1"/>
          </p:cNvSpPr>
          <p:nvPr>
            <p:ph type="body" idx="15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77" name="Shape 777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778" name="Shape 778"/>
          <p:cNvSpPr>
            <a:spLocks noGrp="1"/>
          </p:cNvSpPr>
          <p:nvPr>
            <p:ph type="body" idx="17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>
              <a:buSzTx/>
              <a:buNone/>
            </a:pPr>
            <a:endParaRPr dirty="0">
              <a:noFill/>
            </a:endParaRPr>
          </a:p>
        </p:txBody>
      </p:sp>
      <p:sp>
        <p:nvSpPr>
          <p:cNvPr id="779" name="Shape 779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</a:t>
            </a:r>
          </a:p>
        </p:txBody>
      </p:sp>
      <p:sp>
        <p:nvSpPr>
          <p:cNvPr id="780" name="Shape 780"/>
          <p:cNvSpPr>
            <a:spLocks noGrp="1"/>
          </p:cNvSpPr>
          <p:nvPr>
            <p:ph type="body" idx="19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1" name="Shape 781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</a:t>
            </a:r>
          </a:p>
        </p:txBody>
      </p:sp>
      <p:sp>
        <p:nvSpPr>
          <p:cNvPr id="782" name="Shape 782"/>
          <p:cNvSpPr>
            <a:spLocks noGrp="1"/>
          </p:cNvSpPr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83" name="Shape 78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</a:t>
            </a:r>
          </a:p>
        </p:txBody>
      </p:sp>
      <p:sp>
        <p:nvSpPr>
          <p:cNvPr id="784" name="Shape 784"/>
          <p:cNvSpPr>
            <a:spLocks noGrp="1"/>
          </p:cNvSpPr>
          <p:nvPr>
            <p:ph type="body" idx="2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785" name="Shape 785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</a:t>
            </a:r>
          </a:p>
        </p:txBody>
      </p:sp>
      <p:sp>
        <p:nvSpPr>
          <p:cNvPr id="786" name="Shape 786"/>
          <p:cNvSpPr>
            <a:spLocks noGrp="1"/>
          </p:cNvSpPr>
          <p:nvPr>
            <p:ph type="body" idx="25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87" name="Shape 787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idx="27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789" name="Shape 789"/>
          <p:cNvSpPr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</a:t>
            </a:r>
          </a:p>
        </p:txBody>
      </p:sp>
      <p:sp>
        <p:nvSpPr>
          <p:cNvPr id="790" name="Shape 790"/>
          <p:cNvSpPr/>
          <p:nvPr/>
        </p:nvSpPr>
        <p:spPr>
          <a:xfrm>
            <a:off x="8010822" y="2425700"/>
            <a:ext cx="22860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1</a:t>
            </a:r>
          </a:p>
        </p:txBody>
      </p:sp>
      <p:sp>
        <p:nvSpPr>
          <p:cNvPr id="791" name="Shape 791"/>
          <p:cNvSpPr/>
          <p:nvPr/>
        </p:nvSpPr>
        <p:spPr>
          <a:xfrm>
            <a:off x="8010822" y="4203700"/>
            <a:ext cx="22733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2</a:t>
            </a:r>
          </a:p>
        </p:txBody>
      </p:sp>
      <p:sp>
        <p:nvSpPr>
          <p:cNvPr id="792" name="Shape 792"/>
          <p:cNvSpPr/>
          <p:nvPr/>
        </p:nvSpPr>
        <p:spPr>
          <a:xfrm>
            <a:off x="8010822" y="5956300"/>
            <a:ext cx="22860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3</a:t>
            </a:r>
          </a:p>
        </p:txBody>
      </p:sp>
      <p:sp>
        <p:nvSpPr>
          <p:cNvPr id="793" name="Shape 793"/>
          <p:cNvSpPr/>
          <p:nvPr/>
        </p:nvSpPr>
        <p:spPr>
          <a:xfrm>
            <a:off x="8010822" y="7696200"/>
            <a:ext cx="22733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457200">
              <a:defRPr sz="2000" b="1"/>
            </a:lvl1pPr>
          </a:lstStyle>
          <a:p>
            <a:r>
              <a:t>Answer 4</a:t>
            </a:r>
          </a:p>
        </p:txBody>
      </p:sp>
      <p:sp>
        <p:nvSpPr>
          <p:cNvPr id="794" name="Shape 794"/>
          <p:cNvSpPr>
            <a:spLocks noGrp="1"/>
          </p:cNvSpPr>
          <p:nvPr>
            <p:ph type="body" idx="33"/>
          </p:nvPr>
        </p:nvSpPr>
        <p:spPr>
          <a:xfrm>
            <a:off x="8153400" y="2260600"/>
            <a:ext cx="3513652" cy="711200"/>
          </a:xfrm>
          <a:prstGeom prst="rect">
            <a:avLst/>
          </a:prstGeom>
        </p:spPr>
        <p:txBody>
          <a:bodyPr/>
          <a:lstStyle/>
          <a:p>
            <a:r>
              <a:t>Indicates that an assignment is exempt</a:t>
            </a:r>
          </a:p>
        </p:txBody>
      </p:sp>
      <p:sp>
        <p:nvSpPr>
          <p:cNvPr id="795" name="Shape 795"/>
          <p:cNvSpPr>
            <a:spLocks noGrp="1"/>
          </p:cNvSpPr>
          <p:nvPr>
            <p:ph type="body" idx="34"/>
          </p:nvPr>
        </p:nvSpPr>
        <p:spPr>
          <a:xfrm>
            <a:off x="8153400" y="4000500"/>
            <a:ext cx="3646178" cy="711200"/>
          </a:xfrm>
          <a:prstGeom prst="rect">
            <a:avLst/>
          </a:prstGeom>
        </p:spPr>
        <p:txBody>
          <a:bodyPr/>
          <a:lstStyle/>
          <a:p>
            <a:r>
              <a:t>Indicates that an assignment is incomplete</a:t>
            </a:r>
          </a:p>
        </p:txBody>
      </p:sp>
      <p:sp>
        <p:nvSpPr>
          <p:cNvPr id="796" name="Shape 796"/>
          <p:cNvSpPr>
            <a:spLocks noGrp="1"/>
          </p:cNvSpPr>
          <p:nvPr>
            <p:ph type="body" idx="35"/>
          </p:nvPr>
        </p:nvSpPr>
        <p:spPr>
          <a:xfrm>
            <a:off x="8153400" y="5740400"/>
            <a:ext cx="3646178" cy="711200"/>
          </a:xfrm>
          <a:prstGeom prst="rect">
            <a:avLst/>
          </a:prstGeom>
        </p:spPr>
        <p:txBody>
          <a:bodyPr/>
          <a:lstStyle/>
          <a:p>
            <a:r>
              <a:t>Indicates that a comment was added</a:t>
            </a:r>
          </a:p>
        </p:txBody>
      </p:sp>
      <p:sp>
        <p:nvSpPr>
          <p:cNvPr id="797" name="Shape 797"/>
          <p:cNvSpPr>
            <a:spLocks noGrp="1"/>
          </p:cNvSpPr>
          <p:nvPr>
            <p:ph type="body" idx="36"/>
          </p:nvPr>
        </p:nvSpPr>
        <p:spPr>
          <a:xfrm>
            <a:off x="8153400" y="7480300"/>
            <a:ext cx="3513652" cy="711200"/>
          </a:xfrm>
          <a:prstGeom prst="rect">
            <a:avLst/>
          </a:prstGeom>
        </p:spPr>
        <p:txBody>
          <a:bodyPr/>
          <a:lstStyle/>
          <a:p>
            <a:r>
              <a:t>Indicates that an assignment is late</a:t>
            </a:r>
          </a:p>
        </p:txBody>
      </p:sp>
      <p:sp>
        <p:nvSpPr>
          <p:cNvPr id="798" name="Shape 798"/>
          <p:cNvSpPr>
            <a:spLocks noGrp="1"/>
          </p:cNvSpPr>
          <p:nvPr>
            <p:ph type="body" idx="37"/>
          </p:nvPr>
        </p:nvSpPr>
        <p:spPr>
          <a:xfrm>
            <a:off x="-12722" y="391524"/>
            <a:ext cx="13004801" cy="965201"/>
          </a:xfrm>
          <a:prstGeom prst="rect">
            <a:avLst/>
          </a:prstGeom>
        </p:spPr>
        <p:txBody>
          <a:bodyPr/>
          <a:lstStyle/>
          <a:p>
            <a:r>
              <a:rPr dirty="0"/>
              <a:t>Question 2 - Matching</a:t>
            </a:r>
          </a:p>
          <a:p>
            <a:r>
              <a:rPr dirty="0"/>
              <a:t>Match the flag or icon with its definition.</a:t>
            </a:r>
          </a:p>
        </p:txBody>
      </p:sp>
      <p:pic>
        <p:nvPicPr>
          <p:cNvPr id="799" name="comm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200" y="20447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exemp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372745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la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0200" y="55118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incomplete_v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7200900"/>
            <a:ext cx="114300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05" name="Shape 805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</a:t>
            </a:r>
          </a:p>
        </p:txBody>
      </p:sp>
      <p:sp>
        <p:nvSpPr>
          <p:cNvPr id="806" name="Shape 806"/>
          <p:cNvSpPr>
            <a:spLocks noGrp="1"/>
          </p:cNvSpPr>
          <p:nvPr>
            <p:ph type="body" idx="15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07" name="Shape 807"/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808" name="Shape 808"/>
          <p:cNvSpPr>
            <a:spLocks noGrp="1"/>
          </p:cNvSpPr>
          <p:nvPr>
            <p:ph type="body" idx="17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09" name="Shape 809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</a:t>
            </a:r>
          </a:p>
        </p:txBody>
      </p:sp>
      <p:sp>
        <p:nvSpPr>
          <p:cNvPr id="810" name="Shape 810"/>
          <p:cNvSpPr>
            <a:spLocks noGrp="1"/>
          </p:cNvSpPr>
          <p:nvPr>
            <p:ph type="body" idx="19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11" name="Shape 811"/>
          <p:cNvSpPr>
            <a:spLocks noGrp="1"/>
          </p:cNvSpPr>
          <p:nvPr>
            <p:ph type="body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</a:t>
            </a:r>
          </a:p>
        </p:txBody>
      </p:sp>
      <p:sp>
        <p:nvSpPr>
          <p:cNvPr id="812" name="Shape 812"/>
          <p:cNvSpPr>
            <a:spLocks noGrp="1"/>
          </p:cNvSpPr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  <a:solidFill>
            <a:srgbClr val="FFC764"/>
          </a:solidFill>
          <a:ln>
            <a:solidFill>
              <a:srgbClr val="F7A81E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3" name="Shape 81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</a:t>
            </a:r>
          </a:p>
        </p:txBody>
      </p:sp>
      <p:sp>
        <p:nvSpPr>
          <p:cNvPr id="814" name="Shape 814"/>
          <p:cNvSpPr>
            <a:spLocks noGrp="1"/>
          </p:cNvSpPr>
          <p:nvPr>
            <p:ph type="body" idx="23"/>
          </p:nvPr>
        </p:nvSpPr>
        <p:spPr>
          <a:prstGeom prst="roundRect">
            <a:avLst>
              <a:gd name="adj" fmla="val 50000"/>
            </a:avLst>
          </a:prstGeom>
          <a:solidFill>
            <a:srgbClr val="FF958D"/>
          </a:solidFill>
          <a:ln>
            <a:solidFill>
              <a:srgbClr val="E14854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15" name="Shape 815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</a:t>
            </a:r>
          </a:p>
        </p:txBody>
      </p:sp>
      <p:sp>
        <p:nvSpPr>
          <p:cNvPr id="816" name="Shape 816"/>
          <p:cNvSpPr>
            <a:spLocks noGrp="1"/>
          </p:cNvSpPr>
          <p:nvPr>
            <p:ph type="body" idx="25"/>
          </p:nvPr>
        </p:nvSpPr>
        <p:spPr>
          <a:prstGeom prst="roundRect">
            <a:avLst>
              <a:gd name="adj" fmla="val 50000"/>
            </a:avLst>
          </a:prstGeom>
          <a:solidFill>
            <a:srgbClr val="B8E070"/>
          </a:solidFill>
          <a:ln>
            <a:solidFill>
              <a:srgbClr val="7DB556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17" name="Shape 817"/>
          <p:cNvSpPr>
            <a:spLocks noGrp="1"/>
          </p:cNvSpPr>
          <p:nvPr>
            <p:ph type="body" idx="26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</a:t>
            </a:r>
          </a:p>
        </p:txBody>
      </p:sp>
      <p:sp>
        <p:nvSpPr>
          <p:cNvPr id="818" name="Shape 818"/>
          <p:cNvSpPr>
            <a:spLocks noGrp="1"/>
          </p:cNvSpPr>
          <p:nvPr>
            <p:ph type="body" idx="27"/>
          </p:nvPr>
        </p:nvSpPr>
        <p:spPr>
          <a:prstGeom prst="roundRect">
            <a:avLst>
              <a:gd name="adj" fmla="val 50000"/>
            </a:avLst>
          </a:prstGeom>
          <a:solidFill>
            <a:srgbClr val="99DCCE"/>
          </a:solidFill>
          <a:ln>
            <a:solidFill>
              <a:srgbClr val="62BAB8"/>
            </a:solidFill>
          </a:ln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19" name="Shape 819"/>
          <p:cNvSpPr>
            <a:spLocks noGrp="1"/>
          </p:cNvSpPr>
          <p:nvPr>
            <p:ph type="body" idx="2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</a:t>
            </a:r>
          </a:p>
        </p:txBody>
      </p:sp>
      <p:sp>
        <p:nvSpPr>
          <p:cNvPr id="820" name="Shape 820"/>
          <p:cNvSpPr/>
          <p:nvPr/>
        </p:nvSpPr>
        <p:spPr>
          <a:xfrm>
            <a:off x="-12722" y="391524"/>
            <a:ext cx="130048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2800">
                <a:solidFill>
                  <a:srgbClr val="042C40"/>
                </a:solidFill>
              </a:defRPr>
            </a:pPr>
            <a:r>
              <a:t>Answer 2 - Matching</a:t>
            </a:r>
          </a:p>
          <a:p>
            <a:pPr defTabSz="457200">
              <a:defRPr sz="2800">
                <a:solidFill>
                  <a:srgbClr val="042C40"/>
                </a:solidFill>
              </a:defRPr>
            </a:pPr>
            <a:r>
              <a:t>Match the flag or icon with its definition.</a:t>
            </a:r>
          </a:p>
        </p:txBody>
      </p:sp>
      <p:sp>
        <p:nvSpPr>
          <p:cNvPr id="821" name="Shape 821"/>
          <p:cNvSpPr/>
          <p:nvPr/>
        </p:nvSpPr>
        <p:spPr>
          <a:xfrm>
            <a:off x="8153400" y="2260600"/>
            <a:ext cx="351365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an assignment is exempt</a:t>
            </a:r>
          </a:p>
        </p:txBody>
      </p:sp>
      <p:sp>
        <p:nvSpPr>
          <p:cNvPr id="822" name="Shape 822"/>
          <p:cNvSpPr/>
          <p:nvPr/>
        </p:nvSpPr>
        <p:spPr>
          <a:xfrm>
            <a:off x="8153400" y="4000500"/>
            <a:ext cx="364617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an assignment is incomplete</a:t>
            </a:r>
          </a:p>
        </p:txBody>
      </p:sp>
      <p:sp>
        <p:nvSpPr>
          <p:cNvPr id="823" name="Shape 823"/>
          <p:cNvSpPr/>
          <p:nvPr/>
        </p:nvSpPr>
        <p:spPr>
          <a:xfrm>
            <a:off x="8153400" y="5740400"/>
            <a:ext cx="364617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 comment was added</a:t>
            </a:r>
          </a:p>
        </p:txBody>
      </p:sp>
      <p:sp>
        <p:nvSpPr>
          <p:cNvPr id="824" name="Shape 824"/>
          <p:cNvSpPr/>
          <p:nvPr/>
        </p:nvSpPr>
        <p:spPr>
          <a:xfrm>
            <a:off x="8153400" y="7480300"/>
            <a:ext cx="351365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2000">
                <a:solidFill>
                  <a:srgbClr val="042C40"/>
                </a:solidFill>
              </a:defRPr>
            </a:lvl1pPr>
          </a:lstStyle>
          <a:p>
            <a:r>
              <a:t>Indicates that an assignment is late</a:t>
            </a:r>
          </a:p>
        </p:txBody>
      </p:sp>
      <p:pic>
        <p:nvPicPr>
          <p:cNvPr id="825" name="comm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200" y="20447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exemp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372745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la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70200" y="5511800"/>
            <a:ext cx="11430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incomplete_v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0200" y="7200900"/>
            <a:ext cx="114300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31" name="Shape 83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3</a:t>
            </a:r>
          </a:p>
        </p:txBody>
      </p:sp>
      <p:sp>
        <p:nvSpPr>
          <p:cNvPr id="832" name="Shape 832"/>
          <p:cNvSpPr>
            <a:spLocks noGrp="1"/>
          </p:cNvSpPr>
          <p:nvPr>
            <p:ph type="body" idx="15"/>
          </p:nvPr>
        </p:nvSpPr>
        <p:spPr>
          <a:xfrm>
            <a:off x="1841738" y="1911350"/>
            <a:ext cx="9321324" cy="1397000"/>
          </a:xfrm>
          <a:prstGeom prst="rect">
            <a:avLst/>
          </a:prstGeom>
        </p:spPr>
        <p:txBody>
          <a:bodyPr/>
          <a:lstStyle/>
          <a:p>
            <a:r>
              <a:t>Where do you click in PowerTeacher Pro to begin the process of adding a class description?</a:t>
            </a:r>
          </a:p>
        </p:txBody>
      </p:sp>
      <p:pic>
        <p:nvPicPr>
          <p:cNvPr id="833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1631" y="3968974"/>
            <a:ext cx="7761538" cy="558201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36" name="Shape 83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3</a:t>
            </a:r>
          </a:p>
        </p:txBody>
      </p:sp>
      <p:sp>
        <p:nvSpPr>
          <p:cNvPr id="837" name="Shape 837"/>
          <p:cNvSpPr>
            <a:spLocks noGrp="1"/>
          </p:cNvSpPr>
          <p:nvPr>
            <p:ph type="body" idx="15"/>
          </p:nvPr>
        </p:nvSpPr>
        <p:spPr>
          <a:xfrm>
            <a:off x="1841738" y="1911350"/>
            <a:ext cx="9321324" cy="1397000"/>
          </a:xfrm>
          <a:prstGeom prst="rect">
            <a:avLst/>
          </a:prstGeom>
        </p:spPr>
        <p:txBody>
          <a:bodyPr/>
          <a:lstStyle/>
          <a:p>
            <a:r>
              <a:t>Where do you click in PowerTeacher Pro to begin the process of adding a class description?</a:t>
            </a:r>
          </a:p>
        </p:txBody>
      </p:sp>
      <p:pic>
        <p:nvPicPr>
          <p:cNvPr id="838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1631" y="3968974"/>
            <a:ext cx="7761538" cy="5582011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39" name="Shape 839"/>
          <p:cNvSpPr/>
          <p:nvPr/>
        </p:nvSpPr>
        <p:spPr>
          <a:xfrm>
            <a:off x="2231145" y="8063386"/>
            <a:ext cx="1578455" cy="712844"/>
          </a:xfrm>
          <a:prstGeom prst="ellipse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42" name="Shape 842"/>
          <p:cNvSpPr>
            <a:spLocks noGrp="1"/>
          </p:cNvSpPr>
          <p:nvPr>
            <p:ph type="body" idx="14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A</a:t>
            </a:r>
          </a:p>
        </p:txBody>
      </p:sp>
      <p:sp>
        <p:nvSpPr>
          <p:cNvPr id="843" name="Shape 843"/>
          <p:cNvSpPr>
            <a:spLocks noGrp="1"/>
          </p:cNvSpPr>
          <p:nvPr>
            <p:ph type="body" idx="15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B</a:t>
            </a:r>
          </a:p>
        </p:txBody>
      </p:sp>
      <p:sp>
        <p:nvSpPr>
          <p:cNvPr id="844" name="Shape 844"/>
          <p:cNvSpPr>
            <a:spLocks noGrp="1"/>
          </p:cNvSpPr>
          <p:nvPr>
            <p:ph type="body" idx="16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C</a:t>
            </a:r>
          </a:p>
        </p:txBody>
      </p:sp>
      <p:sp>
        <p:nvSpPr>
          <p:cNvPr id="845" name="Shape 845"/>
          <p:cNvSpPr>
            <a:spLocks noGrp="1"/>
          </p:cNvSpPr>
          <p:nvPr>
            <p:ph type="body" idx="17"/>
          </p:nvPr>
        </p:nvSpPr>
        <p:spPr>
          <a:prstGeom prst="roundRect">
            <a:avLst>
              <a:gd name="adj" fmla="val 49505"/>
            </a:avLst>
          </a:prstGeom>
        </p:spPr>
        <p:txBody>
          <a:bodyPr/>
          <a:lstStyle/>
          <a:p>
            <a:r>
              <a:t>D</a:t>
            </a:r>
          </a:p>
        </p:txBody>
      </p:sp>
      <p:sp>
        <p:nvSpPr>
          <p:cNvPr id="846" name="Shape 846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4</a:t>
            </a:r>
          </a:p>
        </p:txBody>
      </p:sp>
      <p:sp>
        <p:nvSpPr>
          <p:cNvPr id="847" name="Shape 847"/>
          <p:cNvSpPr>
            <a:spLocks noGrp="1"/>
          </p:cNvSpPr>
          <p:nvPr>
            <p:ph type="body" idx="19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Which of the following options can you use to save time when creating assignments?</a:t>
            </a:r>
          </a:p>
        </p:txBody>
      </p:sp>
      <p:sp>
        <p:nvSpPr>
          <p:cNvPr id="848" name="Shape 848"/>
          <p:cNvSpPr>
            <a:spLocks noGrp="1"/>
          </p:cNvSpPr>
          <p:nvPr>
            <p:ph type="body" idx="20"/>
          </p:nvPr>
        </p:nvSpPr>
        <p:spPr>
          <a:xfrm>
            <a:off x="2836706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Duplicate existing assignments</a:t>
            </a:r>
          </a:p>
        </p:txBody>
      </p:sp>
      <p:sp>
        <p:nvSpPr>
          <p:cNvPr id="849" name="Shape 849"/>
          <p:cNvSpPr>
            <a:spLocks noGrp="1"/>
          </p:cNvSpPr>
          <p:nvPr>
            <p:ph type="body" idx="21"/>
          </p:nvPr>
        </p:nvSpPr>
        <p:spPr>
          <a:xfrm>
            <a:off x="2836706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all classes</a:t>
            </a:r>
          </a:p>
        </p:txBody>
      </p:sp>
      <p:sp>
        <p:nvSpPr>
          <p:cNvPr id="850" name="Shape 850"/>
          <p:cNvSpPr>
            <a:spLocks noGrp="1"/>
          </p:cNvSpPr>
          <p:nvPr>
            <p:ph type="body" idx="22"/>
          </p:nvPr>
        </p:nvSpPr>
        <p:spPr>
          <a:xfrm>
            <a:off x="8681375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course groups</a:t>
            </a:r>
          </a:p>
        </p:txBody>
      </p:sp>
      <p:sp>
        <p:nvSpPr>
          <p:cNvPr id="851" name="Shape 851"/>
          <p:cNvSpPr>
            <a:spLocks noGrp="1"/>
          </p:cNvSpPr>
          <p:nvPr>
            <p:ph type="body" idx="23"/>
          </p:nvPr>
        </p:nvSpPr>
        <p:spPr>
          <a:xfrm>
            <a:off x="8681375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Copy assignments across terms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54" name="Shape 854"/>
          <p:cNvSpPr>
            <a:spLocks noGrp="1"/>
          </p:cNvSpPr>
          <p:nvPr>
            <p:ph type="body" idx="14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  <a:ln>
            <a:solidFill>
              <a:srgbClr val="61BBB8"/>
            </a:solidFill>
          </a:ln>
        </p:spPr>
        <p:txBody>
          <a:bodyPr/>
          <a:lstStyle/>
          <a:p>
            <a:r>
              <a:t>A</a:t>
            </a:r>
          </a:p>
        </p:txBody>
      </p:sp>
      <p:sp>
        <p:nvSpPr>
          <p:cNvPr id="855" name="Shape 855"/>
          <p:cNvSpPr>
            <a:spLocks noGrp="1"/>
          </p:cNvSpPr>
          <p:nvPr>
            <p:ph type="body" idx="15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</p:spPr>
        <p:txBody>
          <a:bodyPr/>
          <a:lstStyle/>
          <a:p>
            <a:r>
              <a:t>B</a:t>
            </a:r>
          </a:p>
        </p:txBody>
      </p:sp>
      <p:sp>
        <p:nvSpPr>
          <p:cNvPr id="856" name="Shape 856"/>
          <p:cNvSpPr>
            <a:spLocks noGrp="1"/>
          </p:cNvSpPr>
          <p:nvPr>
            <p:ph type="body" idx="16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</p:spPr>
        <p:txBody>
          <a:bodyPr/>
          <a:lstStyle/>
          <a:p>
            <a:r>
              <a:t>C</a:t>
            </a:r>
          </a:p>
        </p:txBody>
      </p:sp>
      <p:sp>
        <p:nvSpPr>
          <p:cNvPr id="857" name="Shape 857"/>
          <p:cNvSpPr>
            <a:spLocks noGrp="1"/>
          </p:cNvSpPr>
          <p:nvPr>
            <p:ph type="body" idx="17"/>
          </p:nvPr>
        </p:nvSpPr>
        <p:spPr>
          <a:prstGeom prst="roundRect">
            <a:avLst>
              <a:gd name="adj" fmla="val 49505"/>
            </a:avLst>
          </a:prstGeom>
          <a:solidFill>
            <a:srgbClr val="7DB557"/>
          </a:solidFill>
        </p:spPr>
        <p:txBody>
          <a:bodyPr/>
          <a:lstStyle/>
          <a:p>
            <a:r>
              <a:t>D</a:t>
            </a:r>
          </a:p>
        </p:txBody>
      </p:sp>
      <p:sp>
        <p:nvSpPr>
          <p:cNvPr id="858" name="Shape 858"/>
          <p:cNvSpPr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4</a:t>
            </a:r>
          </a:p>
        </p:txBody>
      </p:sp>
      <p:sp>
        <p:nvSpPr>
          <p:cNvPr id="859" name="Shape 859"/>
          <p:cNvSpPr>
            <a:spLocks noGrp="1"/>
          </p:cNvSpPr>
          <p:nvPr>
            <p:ph type="body" idx="19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Which of the following options can you use to save time when creating assignments?</a:t>
            </a:r>
          </a:p>
        </p:txBody>
      </p:sp>
      <p:sp>
        <p:nvSpPr>
          <p:cNvPr id="860" name="Shape 860"/>
          <p:cNvSpPr>
            <a:spLocks noGrp="1"/>
          </p:cNvSpPr>
          <p:nvPr>
            <p:ph type="body" idx="20"/>
          </p:nvPr>
        </p:nvSpPr>
        <p:spPr>
          <a:xfrm>
            <a:off x="2836706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Duplicate existing assignments</a:t>
            </a:r>
          </a:p>
        </p:txBody>
      </p:sp>
      <p:sp>
        <p:nvSpPr>
          <p:cNvPr id="861" name="Shape 861"/>
          <p:cNvSpPr>
            <a:spLocks noGrp="1"/>
          </p:cNvSpPr>
          <p:nvPr>
            <p:ph type="body" idx="21"/>
          </p:nvPr>
        </p:nvSpPr>
        <p:spPr>
          <a:xfrm>
            <a:off x="2836706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all classes</a:t>
            </a:r>
          </a:p>
        </p:txBody>
      </p:sp>
      <p:sp>
        <p:nvSpPr>
          <p:cNvPr id="862" name="Shape 862"/>
          <p:cNvSpPr>
            <a:spLocks noGrp="1"/>
          </p:cNvSpPr>
          <p:nvPr>
            <p:ph type="body" idx="22"/>
          </p:nvPr>
        </p:nvSpPr>
        <p:spPr>
          <a:xfrm>
            <a:off x="8681375" y="504825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Create assignments for course groups</a:t>
            </a:r>
          </a:p>
        </p:txBody>
      </p:sp>
      <p:sp>
        <p:nvSpPr>
          <p:cNvPr id="863" name="Shape 863"/>
          <p:cNvSpPr>
            <a:spLocks noGrp="1"/>
          </p:cNvSpPr>
          <p:nvPr>
            <p:ph type="body" idx="23"/>
          </p:nvPr>
        </p:nvSpPr>
        <p:spPr>
          <a:xfrm>
            <a:off x="8681375" y="7099300"/>
            <a:ext cx="3736993" cy="711200"/>
          </a:xfrm>
          <a:prstGeom prst="rect">
            <a:avLst/>
          </a:prstGeom>
        </p:spPr>
        <p:txBody>
          <a:bodyPr/>
          <a:lstStyle/>
          <a:p>
            <a:r>
              <a:t>Copy assignments across terms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 dirty="0">
              <a:noFill/>
            </a:endParaRPr>
          </a:p>
        </p:txBody>
      </p:sp>
      <p:sp>
        <p:nvSpPr>
          <p:cNvPr id="866" name="Shape 86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5</a:t>
            </a:r>
          </a:p>
        </p:txBody>
      </p:sp>
      <p:sp>
        <p:nvSpPr>
          <p:cNvPr id="867" name="Shape 867"/>
          <p:cNvSpPr>
            <a:spLocks noGrp="1"/>
          </p:cNvSpPr>
          <p:nvPr>
            <p:ph type="body" idx="15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Where do you click to apply an assignment to a selection of students?</a:t>
            </a:r>
          </a:p>
        </p:txBody>
      </p:sp>
      <p:pic>
        <p:nvPicPr>
          <p:cNvPr id="86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902" y="4007344"/>
            <a:ext cx="7790996" cy="540206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Signing In</a:t>
            </a:r>
          </a:p>
        </p:txBody>
      </p:sp>
      <p:sp>
        <p:nvSpPr>
          <p:cNvPr id="588" name="Shape 5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Address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portal.bixbyps.org/teachers/pw.html</a:t>
            </a:r>
            <a:endParaRPr lang="en-US" dirty="0" smtClean="0"/>
          </a:p>
          <a:p>
            <a:r>
              <a:rPr dirty="0" smtClean="0"/>
              <a:t>Your </a:t>
            </a:r>
            <a:r>
              <a:rPr dirty="0"/>
              <a:t>username and password</a:t>
            </a:r>
          </a:p>
        </p:txBody>
      </p:sp>
      <p:pic>
        <p:nvPicPr>
          <p:cNvPr id="589" name="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9808" y="3834713"/>
            <a:ext cx="9025184" cy="42340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>
            <a:spLocks noGrp="1"/>
          </p:cNvSpPr>
          <p:nvPr>
            <p:ph type="body" idx="13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Roboto Black"/>
                <a:ea typeface="Roboto Black"/>
                <a:cs typeface="Roboto Black"/>
                <a:sym typeface="Roboto Black"/>
              </a:defRPr>
            </a:pPr>
            <a:endParaRPr>
              <a:noFill/>
            </a:endParaRPr>
          </a:p>
        </p:txBody>
      </p:sp>
      <p:sp>
        <p:nvSpPr>
          <p:cNvPr id="871" name="Shape 871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Answer 5</a:t>
            </a:r>
          </a:p>
        </p:txBody>
      </p:sp>
      <p:sp>
        <p:nvSpPr>
          <p:cNvPr id="872" name="Shape 872"/>
          <p:cNvSpPr>
            <a:spLocks noGrp="1"/>
          </p:cNvSpPr>
          <p:nvPr>
            <p:ph type="body" idx="15"/>
          </p:nvPr>
        </p:nvSpPr>
        <p:spPr>
          <a:xfrm>
            <a:off x="1841738" y="1911350"/>
            <a:ext cx="9321324" cy="965200"/>
          </a:xfrm>
          <a:prstGeom prst="rect">
            <a:avLst/>
          </a:prstGeom>
        </p:spPr>
        <p:txBody>
          <a:bodyPr/>
          <a:lstStyle/>
          <a:p>
            <a:r>
              <a:t>Where do you click to apply an assignment to a selection of students?</a:t>
            </a:r>
          </a:p>
        </p:txBody>
      </p:sp>
      <p:pic>
        <p:nvPicPr>
          <p:cNvPr id="8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902" y="4007344"/>
            <a:ext cx="7790996" cy="540206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74" name="Shape 874"/>
          <p:cNvSpPr/>
          <p:nvPr/>
        </p:nvSpPr>
        <p:spPr>
          <a:xfrm>
            <a:off x="3523081" y="4600904"/>
            <a:ext cx="1578456" cy="712844"/>
          </a:xfrm>
          <a:prstGeom prst="ellipse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Points</a:t>
            </a:r>
          </a:p>
        </p:txBody>
      </p:sp>
      <p:sp>
        <p:nvSpPr>
          <p:cNvPr id="877" name="Shape 8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98500" lvl="1" indent="-444500"/>
            <a:r>
              <a:t>Getting Started – Navigate to the gradebook directly from the teacher portal</a:t>
            </a:r>
          </a:p>
          <a:p>
            <a:pPr marL="698500" lvl="1" indent="-444500"/>
            <a:r>
              <a:t>Setting Up PowerTeacher Pro – Add class descriptions, configure how information appears in your gradebook, and edit grading preferences</a:t>
            </a:r>
          </a:p>
          <a:p>
            <a:pPr marL="698500" lvl="1" indent="-444500"/>
            <a:r>
              <a:t>Working with Assignments – Create assignment categories and apply them to single or multiple assignments, create assignments, and copy assignments</a:t>
            </a:r>
          </a:p>
          <a:p>
            <a:pPr marL="698500" lvl="1" indent="-444500"/>
            <a:r>
              <a:t>Scoring Assignments – Use a variety of options and methods to score assignments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0">
              <a:lnSpc>
                <a:spcPct val="100000"/>
              </a:lnSpc>
              <a:spcBef>
                <a:spcPts val="600"/>
              </a:spcBef>
              <a:tabLst/>
              <a:defRPr sz="2000" b="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Copyright © 2017 PowerSchool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076" y="3121204"/>
            <a:ext cx="12086648" cy="493906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Navigating to the Gradebook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PowerTeacher &gt; PowerTeacher Pro</a:t>
            </a:r>
          </a:p>
        </p:txBody>
      </p:sp>
      <p:sp>
        <p:nvSpPr>
          <p:cNvPr id="594" name="Shape 5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Teachers navigate to the HTML-based gradebook directly through the teacher portal.</a:t>
            </a:r>
          </a:p>
        </p:txBody>
      </p:sp>
      <p:sp>
        <p:nvSpPr>
          <p:cNvPr id="595" name="Shape 595"/>
          <p:cNvSpPr/>
          <p:nvPr/>
        </p:nvSpPr>
        <p:spPr>
          <a:xfrm>
            <a:off x="478317" y="5068361"/>
            <a:ext cx="1763801" cy="494240"/>
          </a:xfrm>
          <a:prstGeom prst="rect">
            <a:avLst/>
          </a:prstGeom>
          <a:ln w="88900">
            <a:solidFill>
              <a:srgbClr val="E14854"/>
            </a:solidFill>
            <a:miter lim="400000"/>
          </a:ln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042C40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Welcome to PowerTeacher Pro</a:t>
            </a:r>
          </a:p>
        </p:txBody>
      </p:sp>
      <p:sp>
        <p:nvSpPr>
          <p:cNvPr id="598" name="Shape 59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Help &gt; Getting Started</a:t>
            </a:r>
          </a:p>
        </p:txBody>
      </p:sp>
      <p:sp>
        <p:nvSpPr>
          <p:cNvPr id="599" name="Shape 5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Become familiar with the features of PowerTeacher Pro.</a:t>
            </a:r>
          </a:p>
        </p:txBody>
      </p:sp>
      <p:pic>
        <p:nvPicPr>
          <p:cNvPr id="600" name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9470" y="2605482"/>
            <a:ext cx="9222060" cy="553323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Help &gt; What’s New?</a:t>
            </a:r>
          </a:p>
        </p:txBody>
      </p:sp>
      <p:sp>
        <p:nvSpPr>
          <p:cNvPr id="603" name="Shape 6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View What’s New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View a list of new features, watch a video on what’s new, and access training videos on how to use PowerTeacher Pro.</a:t>
            </a:r>
          </a:p>
        </p:txBody>
      </p:sp>
      <p:pic>
        <p:nvPicPr>
          <p:cNvPr id="605" name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9511" y="3010055"/>
            <a:ext cx="5565778" cy="505021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Explore the Gradebook</a:t>
            </a:r>
          </a:p>
        </p:txBody>
      </p:sp>
      <p:sp>
        <p:nvSpPr>
          <p:cNvPr id="608" name="Shape 60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PowerTeacher &gt; PowerTeacher Pro</a:t>
            </a:r>
          </a:p>
        </p:txBody>
      </p:sp>
      <p:pic>
        <p:nvPicPr>
          <p:cNvPr id="609" name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025" y="1992449"/>
            <a:ext cx="11678750" cy="602693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Setting Up PowerTeacher Pro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"/>
        <a:ea typeface="Roboto"/>
        <a:cs typeface="Roboto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"/>
        <a:ea typeface="Roboto"/>
        <a:cs typeface="Roboto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1051</Words>
  <Application>Microsoft Office PowerPoint</Application>
  <PresentationFormat>Custom</PresentationFormat>
  <Paragraphs>189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Futura</vt:lpstr>
      <vt:lpstr>Gill Sans</vt:lpstr>
      <vt:lpstr>Lucida Grande</vt:lpstr>
      <vt:lpstr>Roboto</vt:lpstr>
      <vt:lpstr>Roboto Black</vt:lpstr>
      <vt:lpstr>Roboto Medium</vt:lpstr>
      <vt:lpstr>Thonburi</vt:lpstr>
      <vt:lpstr>Verdana</vt:lpstr>
      <vt:lpstr>Zapf Dingbats</vt:lpstr>
      <vt:lpstr>White</vt:lpstr>
      <vt:lpstr>PowerTeacher Pro for Teachers  Part One</vt:lpstr>
      <vt:lpstr>Agenda</vt:lpstr>
      <vt:lpstr>Getting Started</vt:lpstr>
      <vt:lpstr>Signing In</vt:lpstr>
      <vt:lpstr>Navigating to the Gradebook</vt:lpstr>
      <vt:lpstr>Welcome to PowerTeacher Pro</vt:lpstr>
      <vt:lpstr>View What’s New</vt:lpstr>
      <vt:lpstr>Explore the Gradebook</vt:lpstr>
      <vt:lpstr>Setting Up PowerTeacher Pro</vt:lpstr>
      <vt:lpstr>Viewing and Adding Class Descriptions</vt:lpstr>
      <vt:lpstr>Setting Up Display Preferences</vt:lpstr>
      <vt:lpstr>Using the Accessibility View</vt:lpstr>
      <vt:lpstr>Teacher-Level Grading Preferences</vt:lpstr>
      <vt:lpstr>Traditional Grade Calculation Settings</vt:lpstr>
      <vt:lpstr>Standards Grade Calculation Settings</vt:lpstr>
      <vt:lpstr>Data Migration</vt:lpstr>
      <vt:lpstr>Working with Assignments</vt:lpstr>
      <vt:lpstr>Creating Categories</vt:lpstr>
      <vt:lpstr>Viewing and Editing Categories</vt:lpstr>
      <vt:lpstr>Viewing the Assignment List</vt:lpstr>
      <vt:lpstr>Viewing the Scoresheet</vt:lpstr>
      <vt:lpstr>Creating Assignments</vt:lpstr>
      <vt:lpstr>Duplicating Assignments</vt:lpstr>
      <vt:lpstr>Copying Assignments</vt:lpstr>
      <vt:lpstr>Scoring Assignments</vt:lpstr>
      <vt:lpstr>Entering Scores: Options</vt:lpstr>
      <vt:lpstr>The Score Inspector</vt:lpstr>
      <vt:lpstr>Fill Scores</vt:lpstr>
      <vt:lpstr>Add Comments</vt:lpstr>
      <vt:lpstr>Marking Assignments: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</vt:lpstr>
      <vt:lpstr>Copyright © 2017 PowerSchool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PowerTeacher Pro for Teachers  Part One</dc:title>
  <dc:creator>Myra Shanks</dc:creator>
  <cp:lastModifiedBy>Myra Shanks</cp:lastModifiedBy>
  <cp:revision>5</cp:revision>
  <dcterms:modified xsi:type="dcterms:W3CDTF">2017-07-17T16:24:10Z</dcterms:modified>
</cp:coreProperties>
</file>